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9" r:id="rId3"/>
    <p:sldId id="313" r:id="rId4"/>
    <p:sldId id="300" r:id="rId5"/>
    <p:sldId id="301" r:id="rId6"/>
    <p:sldId id="305" r:id="rId7"/>
    <p:sldId id="303" r:id="rId8"/>
    <p:sldId id="319" r:id="rId9"/>
    <p:sldId id="312" r:id="rId10"/>
    <p:sldId id="321" r:id="rId11"/>
    <p:sldId id="320" r:id="rId12"/>
    <p:sldId id="316" r:id="rId13"/>
    <p:sldId id="318" r:id="rId14"/>
    <p:sldId id="322" r:id="rId15"/>
    <p:sldId id="324" r:id="rId16"/>
    <p:sldId id="323" r:id="rId17"/>
    <p:sldId id="282" r:id="rId18"/>
    <p:sldId id="311" r:id="rId19"/>
    <p:sldId id="317" r:id="rId20"/>
    <p:sldId id="30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渝宁" initials="张" lastIdx="2" clrIdx="0">
    <p:extLst>
      <p:ext uri="{19B8F6BF-5375-455C-9EA6-DF929625EA0E}">
        <p15:presenceInfo xmlns:p15="http://schemas.microsoft.com/office/powerpoint/2012/main" userId="128ce7be9263f8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47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Acoustic_Levitation/Experiments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1"/>
          <c:tx>
            <c:v>Power [W]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Sheet2!$A$2:$A$21</c:f>
              <c:numCache>
                <c:formatCode>General</c:formatCode>
                <c:ptCount val="20"/>
                <c:pt idx="0">
                  <c:v>6</c:v>
                </c:pt>
                <c:pt idx="1">
                  <c:v>6.5</c:v>
                </c:pt>
                <c:pt idx="2">
                  <c:v>7</c:v>
                </c:pt>
                <c:pt idx="3">
                  <c:v>7.5</c:v>
                </c:pt>
                <c:pt idx="4">
                  <c:v>8</c:v>
                </c:pt>
                <c:pt idx="5">
                  <c:v>8.5</c:v>
                </c:pt>
                <c:pt idx="6">
                  <c:v>9</c:v>
                </c:pt>
                <c:pt idx="7">
                  <c:v>9.5</c:v>
                </c:pt>
                <c:pt idx="8">
                  <c:v>10</c:v>
                </c:pt>
                <c:pt idx="9">
                  <c:v>10.5</c:v>
                </c:pt>
                <c:pt idx="10">
                  <c:v>11</c:v>
                </c:pt>
                <c:pt idx="11">
                  <c:v>11.5</c:v>
                </c:pt>
                <c:pt idx="12">
                  <c:v>12</c:v>
                </c:pt>
                <c:pt idx="13">
                  <c:v>12.5</c:v>
                </c:pt>
                <c:pt idx="14">
                  <c:v>13</c:v>
                </c:pt>
                <c:pt idx="15">
                  <c:v>13.5</c:v>
                </c:pt>
                <c:pt idx="16">
                  <c:v>14</c:v>
                </c:pt>
                <c:pt idx="17">
                  <c:v>14.5</c:v>
                </c:pt>
                <c:pt idx="18">
                  <c:v>15</c:v>
                </c:pt>
                <c:pt idx="19">
                  <c:v>15.5</c:v>
                </c:pt>
              </c:numCache>
            </c:numRef>
          </c:xVal>
          <c:yVal>
            <c:numRef>
              <c:f>Sheet2!$C$2:$C$21</c:f>
              <c:numCache>
                <c:formatCode>General</c:formatCode>
                <c:ptCount val="20"/>
                <c:pt idx="0">
                  <c:v>2.0999999999999996</c:v>
                </c:pt>
                <c:pt idx="1">
                  <c:v>2.4700000000000002</c:v>
                </c:pt>
                <c:pt idx="2">
                  <c:v>2.8000000000000003</c:v>
                </c:pt>
                <c:pt idx="3">
                  <c:v>3.15</c:v>
                </c:pt>
                <c:pt idx="4">
                  <c:v>3.52</c:v>
                </c:pt>
                <c:pt idx="5">
                  <c:v>3.91</c:v>
                </c:pt>
                <c:pt idx="6">
                  <c:v>4.32</c:v>
                </c:pt>
                <c:pt idx="7">
                  <c:v>4.75</c:v>
                </c:pt>
                <c:pt idx="8">
                  <c:v>5.2</c:v>
                </c:pt>
                <c:pt idx="9">
                  <c:v>5.67</c:v>
                </c:pt>
                <c:pt idx="10">
                  <c:v>6.16</c:v>
                </c:pt>
                <c:pt idx="11">
                  <c:v>6.67</c:v>
                </c:pt>
                <c:pt idx="12">
                  <c:v>7.1999999999999993</c:v>
                </c:pt>
                <c:pt idx="13">
                  <c:v>7.75</c:v>
                </c:pt>
                <c:pt idx="14">
                  <c:v>8.32</c:v>
                </c:pt>
                <c:pt idx="15">
                  <c:v>8.91</c:v>
                </c:pt>
                <c:pt idx="16">
                  <c:v>9.5200000000000014</c:v>
                </c:pt>
                <c:pt idx="17">
                  <c:v>10.149999999999999</c:v>
                </c:pt>
                <c:pt idx="18">
                  <c:v>10.649999999999999</c:v>
                </c:pt>
                <c:pt idx="19">
                  <c:v>11.16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0D-488A-B960-37DFE4CDC5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1378191"/>
        <c:axId val="1091372367"/>
      </c:scatterChart>
      <c:scatterChart>
        <c:scatterStyle val="lineMarker"/>
        <c:varyColors val="0"/>
        <c:ser>
          <c:idx val="0"/>
          <c:order val="0"/>
          <c:tx>
            <c:v>Density [g/cm^3]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9"/>
            <c:spPr>
              <a:solidFill>
                <a:srgbClr val="92D050"/>
              </a:solidFill>
              <a:ln w="9525">
                <a:noFill/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.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Sheet1!$B:$B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0.1</c:v>
                  </c:pt>
                  <c:pt idx="2">
                    <c:v>0.01</c:v>
                  </c:pt>
                  <c:pt idx="3">
                    <c:v>0.1</c:v>
                  </c:pt>
                  <c:pt idx="4">
                    <c:v>0.1</c:v>
                  </c:pt>
                  <c:pt idx="5">
                    <c:v>0.2</c:v>
                  </c:pt>
                  <c:pt idx="6">
                    <c:v>0.3</c:v>
                  </c:pt>
                  <c:pt idx="7">
                    <c:v>0.2</c:v>
                  </c:pt>
                  <c:pt idx="8">
                    <c:v>0.1</c:v>
                  </c:pt>
                </c:numCache>
              </c:numRef>
            </c:plus>
            <c:minus>
              <c:numRef>
                <c:f>Sheet1!$B:$B</c:f>
                <c:numCache>
                  <c:formatCode>General</c:formatCode>
                  <c:ptCount val="1048576"/>
                  <c:pt idx="0">
                    <c:v>0</c:v>
                  </c:pt>
                  <c:pt idx="1">
                    <c:v>0.1</c:v>
                  </c:pt>
                  <c:pt idx="2">
                    <c:v>0.01</c:v>
                  </c:pt>
                  <c:pt idx="3">
                    <c:v>0.1</c:v>
                  </c:pt>
                  <c:pt idx="4">
                    <c:v>0.1</c:v>
                  </c:pt>
                  <c:pt idx="5">
                    <c:v>0.2</c:v>
                  </c:pt>
                  <c:pt idx="6">
                    <c:v>0.3</c:v>
                  </c:pt>
                  <c:pt idx="7">
                    <c:v>0.2</c:v>
                  </c:pt>
                  <c:pt idx="8">
                    <c:v>0.1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Sheet1!$A$2:$A$9</c:f>
              <c:numCache>
                <c:formatCode>General</c:formatCode>
                <c:ptCount val="8"/>
                <c:pt idx="0">
                  <c:v>8.5</c:v>
                </c:pt>
                <c:pt idx="1">
                  <c:v>9</c:v>
                </c:pt>
                <c:pt idx="2">
                  <c:v>9.3000000000000007</c:v>
                </c:pt>
                <c:pt idx="3">
                  <c:v>9.8000000000000007</c:v>
                </c:pt>
                <c:pt idx="4">
                  <c:v>10</c:v>
                </c:pt>
                <c:pt idx="5">
                  <c:v>11.2</c:v>
                </c:pt>
                <c:pt idx="6">
                  <c:v>13.8</c:v>
                </c:pt>
                <c:pt idx="7">
                  <c:v>14.5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0.94599999999999995</c:v>
                </c:pt>
                <c:pt idx="1">
                  <c:v>1</c:v>
                </c:pt>
                <c:pt idx="2">
                  <c:v>1.1499999999999999</c:v>
                </c:pt>
                <c:pt idx="3">
                  <c:v>1.26</c:v>
                </c:pt>
                <c:pt idx="4">
                  <c:v>1.25</c:v>
                </c:pt>
                <c:pt idx="5">
                  <c:v>1.45</c:v>
                </c:pt>
                <c:pt idx="6">
                  <c:v>2.2000000000000002</c:v>
                </c:pt>
                <c:pt idx="7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80D-488A-B960-37DFE4CDC5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7751183"/>
        <c:axId val="1091354895"/>
      </c:scatterChart>
      <c:valAx>
        <c:axId val="1091378191"/>
        <c:scaling>
          <c:orientation val="minMax"/>
          <c:max val="15.5"/>
          <c:min val="7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  <a:r>
                  <a:rPr lang="en-US"/>
                  <a:t>Driving Voltage[V]</a:t>
                </a:r>
              </a:p>
            </c:rich>
          </c:tx>
          <c:layout>
            <c:manualLayout>
              <c:xMode val="edge"/>
              <c:yMode val="edge"/>
              <c:x val="0.74135944599696491"/>
              <c:y val="0.901148660648439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1091372367"/>
        <c:crosses val="autoZero"/>
        <c:crossBetween val="midCat"/>
      </c:valAx>
      <c:valAx>
        <c:axId val="1091372367"/>
        <c:scaling>
          <c:orientation val="minMax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  <a:r>
                  <a:rPr lang="en-US" dirty="0" smtClean="0"/>
                  <a:t>Power [W]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8286858171336445E-2"/>
              <c:y val="2.918639547519212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1091378191"/>
        <c:crosses val="autoZero"/>
        <c:crossBetween val="midCat"/>
      </c:valAx>
      <c:valAx>
        <c:axId val="1091354895"/>
        <c:scaling>
          <c:orientation val="minMax"/>
          <c:min val="0.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  <a:r>
                  <a:rPr lang="en-US" dirty="0" smtClean="0"/>
                  <a:t>Density [g/cm^3]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95259560510474861"/>
              <c:y val="3.48529407338063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1087751183"/>
        <c:crosses val="max"/>
        <c:crossBetween val="midCat"/>
      </c:valAx>
      <c:valAx>
        <c:axId val="10877511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913548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73255015567723"/>
          <c:y val="6.8979532512665587E-2"/>
          <c:w val="0.22642935553272317"/>
          <c:h val="0.1326167248120934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等线" panose="02010600030101010101" pitchFamily="2" charset="-122"/>
          <a:ea typeface="等线" panose="02010600030101010101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1B474-3166-4A5C-9204-8E8600DDF05B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4" csCatId="colorful" phldr="1"/>
      <dgm:spPr/>
    </dgm:pt>
    <dgm:pt modelId="{96711AE1-5CE2-458F-AF4B-C6D216348123}">
      <dgm:prSet phldrT="[Text]"/>
      <dgm:spPr/>
      <dgm:t>
        <a:bodyPr/>
        <a:lstStyle/>
        <a:p>
          <a:r>
            <a:rPr lang="zh-CN" altLang="en-US" dirty="0" smtClean="0"/>
            <a:t>场方程</a:t>
          </a:r>
          <a:endParaRPr lang="en-US" altLang="zh-CN" dirty="0"/>
        </a:p>
      </dgm:t>
    </dgm:pt>
    <dgm:pt modelId="{658B6B9A-1B02-43F7-90F2-2A9E72904B8F}" type="parTrans" cxnId="{8A18006A-BC26-4FC1-A250-55E56BE6ABC6}">
      <dgm:prSet/>
      <dgm:spPr/>
      <dgm:t>
        <a:bodyPr/>
        <a:lstStyle/>
        <a:p>
          <a:endParaRPr lang="en-US" altLang="zh-CN"/>
        </a:p>
      </dgm:t>
    </dgm:pt>
    <dgm:pt modelId="{35A36A01-03AF-4BA9-967E-3585031CEE3D}" type="sibTrans" cxnId="{8A18006A-BC26-4FC1-A250-55E56BE6ABC6}">
      <dgm:prSet/>
      <dgm:spPr/>
      <dgm:t>
        <a:bodyPr/>
        <a:lstStyle/>
        <a:p>
          <a:endParaRPr lang="en-US" altLang="zh-CN"/>
        </a:p>
      </dgm:t>
    </dgm:pt>
    <dgm:pt modelId="{5B442098-3E7A-48AA-88B8-97D05851CC02}">
      <dgm:prSet phldrT="[Text]"/>
      <dgm:spPr/>
      <dgm:t>
        <a:bodyPr/>
        <a:lstStyle/>
        <a:p>
          <a:r>
            <a:rPr lang="zh-CN" altLang="en-US" dirty="0" smtClean="0"/>
            <a:t>边界条件</a:t>
          </a:r>
          <a:endParaRPr lang="en-US" altLang="zh-CN" dirty="0"/>
        </a:p>
      </dgm:t>
    </dgm:pt>
    <dgm:pt modelId="{E108149D-2B18-4B37-87B4-0AD6EE07513A}" type="parTrans" cxnId="{BFB9FD02-0590-4407-ABE4-49C1B177910E}">
      <dgm:prSet/>
      <dgm:spPr/>
      <dgm:t>
        <a:bodyPr/>
        <a:lstStyle/>
        <a:p>
          <a:endParaRPr lang="en-US" altLang="zh-CN"/>
        </a:p>
      </dgm:t>
    </dgm:pt>
    <dgm:pt modelId="{DEFCB1F2-54B1-449F-9CC6-709145A64816}" type="sibTrans" cxnId="{BFB9FD02-0590-4407-ABE4-49C1B177910E}">
      <dgm:prSet/>
      <dgm:spPr/>
      <dgm:t>
        <a:bodyPr/>
        <a:lstStyle/>
        <a:p>
          <a:endParaRPr lang="en-US" altLang="zh-CN"/>
        </a:p>
      </dgm:t>
    </dgm:pt>
    <dgm:pt modelId="{CEC6725B-79D9-46CB-9564-8D0FE08AF88C}">
      <dgm:prSet phldrT="[Text]"/>
      <dgm:spPr/>
      <dgm:t>
        <a:bodyPr/>
        <a:lstStyle/>
        <a:p>
          <a:r>
            <a:rPr lang="zh-CN" altLang="en-US" dirty="0" smtClean="0"/>
            <a:t>声场分布</a:t>
          </a:r>
          <a:endParaRPr lang="en-US" altLang="zh-CN" dirty="0"/>
        </a:p>
      </dgm:t>
    </dgm:pt>
    <dgm:pt modelId="{8F7FA8EE-35CE-4559-8FC2-9DDADA44D448}" type="parTrans" cxnId="{008030F7-F8AA-48DF-AED8-FAFEA27DB75C}">
      <dgm:prSet/>
      <dgm:spPr/>
      <dgm:t>
        <a:bodyPr/>
        <a:lstStyle/>
        <a:p>
          <a:endParaRPr lang="en-US" altLang="zh-CN"/>
        </a:p>
      </dgm:t>
    </dgm:pt>
    <dgm:pt modelId="{0FA523E7-AC33-46CE-B1F9-A9EABF0EC4DF}" type="sibTrans" cxnId="{008030F7-F8AA-48DF-AED8-FAFEA27DB75C}">
      <dgm:prSet/>
      <dgm:spPr/>
      <dgm:t>
        <a:bodyPr/>
        <a:lstStyle/>
        <a:p>
          <a:endParaRPr lang="en-US" altLang="zh-CN"/>
        </a:p>
      </dgm:t>
    </dgm:pt>
    <dgm:pt modelId="{B04C0D04-07ED-462D-9163-646987F7431E}" type="pres">
      <dgm:prSet presAssocID="{43E1B474-3166-4A5C-9204-8E8600DDF05B}" presName="linearFlow" presStyleCnt="0">
        <dgm:presLayoutVars>
          <dgm:dir/>
          <dgm:resizeHandles val="exact"/>
        </dgm:presLayoutVars>
      </dgm:prSet>
      <dgm:spPr/>
    </dgm:pt>
    <dgm:pt modelId="{5980E092-E30A-4DED-B1B3-38E6CA87F80F}" type="pres">
      <dgm:prSet presAssocID="{96711AE1-5CE2-458F-AF4B-C6D21634812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5D3532-995D-4B3E-B6A8-994FAEEB638C}" type="pres">
      <dgm:prSet presAssocID="{35A36A01-03AF-4BA9-967E-3585031CEE3D}" presName="spacerL" presStyleCnt="0"/>
      <dgm:spPr/>
    </dgm:pt>
    <dgm:pt modelId="{CE3BE200-A5E4-46C8-A6CD-6D2CEC4E4A77}" type="pres">
      <dgm:prSet presAssocID="{35A36A01-03AF-4BA9-967E-3585031CEE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8527C2A-ECF4-43AA-B2D6-9D608539E791}" type="pres">
      <dgm:prSet presAssocID="{35A36A01-03AF-4BA9-967E-3585031CEE3D}" presName="spacerR" presStyleCnt="0"/>
      <dgm:spPr/>
    </dgm:pt>
    <dgm:pt modelId="{7914EEE4-3920-433D-B8BE-E2B67D748F3F}" type="pres">
      <dgm:prSet presAssocID="{5B442098-3E7A-48AA-88B8-97D05851CC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09BA8D-F54F-4EF6-91A3-68047A3AF544}" type="pres">
      <dgm:prSet presAssocID="{DEFCB1F2-54B1-449F-9CC6-709145A64816}" presName="spacerL" presStyleCnt="0"/>
      <dgm:spPr/>
    </dgm:pt>
    <dgm:pt modelId="{1EA1D17E-9993-4F89-911B-FF66C0794739}" type="pres">
      <dgm:prSet presAssocID="{DEFCB1F2-54B1-449F-9CC6-709145A6481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D42E4C7-14E9-4D5C-A213-100A2CAB74E5}" type="pres">
      <dgm:prSet presAssocID="{DEFCB1F2-54B1-449F-9CC6-709145A64816}" presName="spacerR" presStyleCnt="0"/>
      <dgm:spPr/>
    </dgm:pt>
    <dgm:pt modelId="{D0F5C0DD-AC67-4B9A-A3E7-E5D3E54A8588}" type="pres">
      <dgm:prSet presAssocID="{CEC6725B-79D9-46CB-9564-8D0FE08AF88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A18006A-BC26-4FC1-A250-55E56BE6ABC6}" srcId="{43E1B474-3166-4A5C-9204-8E8600DDF05B}" destId="{96711AE1-5CE2-458F-AF4B-C6D216348123}" srcOrd="0" destOrd="0" parTransId="{658B6B9A-1B02-43F7-90F2-2A9E72904B8F}" sibTransId="{35A36A01-03AF-4BA9-967E-3585031CEE3D}"/>
    <dgm:cxn modelId="{EB6294C5-F8DC-4945-8036-627A54AEE847}" type="presOf" srcId="{35A36A01-03AF-4BA9-967E-3585031CEE3D}" destId="{CE3BE200-A5E4-46C8-A6CD-6D2CEC4E4A77}" srcOrd="0" destOrd="0" presId="urn:microsoft.com/office/officeart/2005/8/layout/equation1"/>
    <dgm:cxn modelId="{008030F7-F8AA-48DF-AED8-FAFEA27DB75C}" srcId="{43E1B474-3166-4A5C-9204-8E8600DDF05B}" destId="{CEC6725B-79D9-46CB-9564-8D0FE08AF88C}" srcOrd="2" destOrd="0" parTransId="{8F7FA8EE-35CE-4559-8FC2-9DDADA44D448}" sibTransId="{0FA523E7-AC33-46CE-B1F9-A9EABF0EC4DF}"/>
    <dgm:cxn modelId="{557C69C7-8D0F-4CBF-8E47-F1DF5A6929C7}" type="presOf" srcId="{96711AE1-5CE2-458F-AF4B-C6D216348123}" destId="{5980E092-E30A-4DED-B1B3-38E6CA87F80F}" srcOrd="0" destOrd="0" presId="urn:microsoft.com/office/officeart/2005/8/layout/equation1"/>
    <dgm:cxn modelId="{C917F947-E377-489C-B083-46690EDE619D}" type="presOf" srcId="{5B442098-3E7A-48AA-88B8-97D05851CC02}" destId="{7914EEE4-3920-433D-B8BE-E2B67D748F3F}" srcOrd="0" destOrd="0" presId="urn:microsoft.com/office/officeart/2005/8/layout/equation1"/>
    <dgm:cxn modelId="{38EE72E9-B41B-4480-8CF9-250E13DACA47}" type="presOf" srcId="{43E1B474-3166-4A5C-9204-8E8600DDF05B}" destId="{B04C0D04-07ED-462D-9163-646987F7431E}" srcOrd="0" destOrd="0" presId="urn:microsoft.com/office/officeart/2005/8/layout/equation1"/>
    <dgm:cxn modelId="{E98CA3F7-622C-4691-8B3A-EC183C53841F}" type="presOf" srcId="{CEC6725B-79D9-46CB-9564-8D0FE08AF88C}" destId="{D0F5C0DD-AC67-4B9A-A3E7-E5D3E54A8588}" srcOrd="0" destOrd="0" presId="urn:microsoft.com/office/officeart/2005/8/layout/equation1"/>
    <dgm:cxn modelId="{BFB9FD02-0590-4407-ABE4-49C1B177910E}" srcId="{43E1B474-3166-4A5C-9204-8E8600DDF05B}" destId="{5B442098-3E7A-48AA-88B8-97D05851CC02}" srcOrd="1" destOrd="0" parTransId="{E108149D-2B18-4B37-87B4-0AD6EE07513A}" sibTransId="{DEFCB1F2-54B1-449F-9CC6-709145A64816}"/>
    <dgm:cxn modelId="{41E29F69-C098-4A8C-9749-D9E3F8AA90E7}" type="presOf" srcId="{DEFCB1F2-54B1-449F-9CC6-709145A64816}" destId="{1EA1D17E-9993-4F89-911B-FF66C0794739}" srcOrd="0" destOrd="0" presId="urn:microsoft.com/office/officeart/2005/8/layout/equation1"/>
    <dgm:cxn modelId="{0BCB969E-D36A-4A1C-A408-7F7A3B2A0516}" type="presParOf" srcId="{B04C0D04-07ED-462D-9163-646987F7431E}" destId="{5980E092-E30A-4DED-B1B3-38E6CA87F80F}" srcOrd="0" destOrd="0" presId="urn:microsoft.com/office/officeart/2005/8/layout/equation1"/>
    <dgm:cxn modelId="{F33FA0C1-00AC-4EEF-83F0-6B5F1A28879E}" type="presParOf" srcId="{B04C0D04-07ED-462D-9163-646987F7431E}" destId="{FE5D3532-995D-4B3E-B6A8-994FAEEB638C}" srcOrd="1" destOrd="0" presId="urn:microsoft.com/office/officeart/2005/8/layout/equation1"/>
    <dgm:cxn modelId="{F48B1CF1-2E6E-4024-BA1F-E667182E84A4}" type="presParOf" srcId="{B04C0D04-07ED-462D-9163-646987F7431E}" destId="{CE3BE200-A5E4-46C8-A6CD-6D2CEC4E4A77}" srcOrd="2" destOrd="0" presId="urn:microsoft.com/office/officeart/2005/8/layout/equation1"/>
    <dgm:cxn modelId="{8A239263-7B49-435C-AE27-F6F51A354F94}" type="presParOf" srcId="{B04C0D04-07ED-462D-9163-646987F7431E}" destId="{48527C2A-ECF4-43AA-B2D6-9D608539E791}" srcOrd="3" destOrd="0" presId="urn:microsoft.com/office/officeart/2005/8/layout/equation1"/>
    <dgm:cxn modelId="{A6BF9B5D-617B-45C8-B158-F1F2ADA994D8}" type="presParOf" srcId="{B04C0D04-07ED-462D-9163-646987F7431E}" destId="{7914EEE4-3920-433D-B8BE-E2B67D748F3F}" srcOrd="4" destOrd="0" presId="urn:microsoft.com/office/officeart/2005/8/layout/equation1"/>
    <dgm:cxn modelId="{6EA824D0-ED79-4B5F-B9E5-D833FFE16DB4}" type="presParOf" srcId="{B04C0D04-07ED-462D-9163-646987F7431E}" destId="{0D09BA8D-F54F-4EF6-91A3-68047A3AF544}" srcOrd="5" destOrd="0" presId="urn:microsoft.com/office/officeart/2005/8/layout/equation1"/>
    <dgm:cxn modelId="{4E3B0F74-8B25-4AFF-8626-1A2912B67A01}" type="presParOf" srcId="{B04C0D04-07ED-462D-9163-646987F7431E}" destId="{1EA1D17E-9993-4F89-911B-FF66C0794739}" srcOrd="6" destOrd="0" presId="urn:microsoft.com/office/officeart/2005/8/layout/equation1"/>
    <dgm:cxn modelId="{9D5CED87-E971-4F1F-86D7-F1998FD88171}" type="presParOf" srcId="{B04C0D04-07ED-462D-9163-646987F7431E}" destId="{7D42E4C7-14E9-4D5C-A213-100A2CAB74E5}" srcOrd="7" destOrd="0" presId="urn:microsoft.com/office/officeart/2005/8/layout/equation1"/>
    <dgm:cxn modelId="{50FDC835-0113-451D-A2B0-9D3D0C7A196B}" type="presParOf" srcId="{B04C0D04-07ED-462D-9163-646987F7431E}" destId="{D0F5C0DD-AC67-4B9A-A3E7-E5D3E54A858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ABFAD-3F64-4A0A-B16B-7ED4D1FA0AF3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 altLang="zh-CN"/>
        </a:p>
      </dgm:t>
    </dgm:pt>
    <dgm:pt modelId="{20CBABEA-297C-48D8-A210-9304BE151AA6}">
      <dgm:prSet phldrT="[Text]"/>
      <dgm:spPr/>
      <dgm:t>
        <a:bodyPr/>
        <a:lstStyle/>
        <a:p>
          <a:r>
            <a:rPr lang="zh-CN" altLang="en-US" b="1" dirty="0" smtClean="0"/>
            <a:t>交流信号</a:t>
          </a:r>
          <a:endParaRPr lang="en-US" altLang="zh-CN" b="1" dirty="0"/>
        </a:p>
      </dgm:t>
    </dgm:pt>
    <dgm:pt modelId="{3EA083C1-AE4A-48A1-BA6B-AB4787DDA210}" type="parTrans" cxnId="{0D553626-EF10-4710-91C4-0498F4673FCB}">
      <dgm:prSet/>
      <dgm:spPr/>
      <dgm:t>
        <a:bodyPr/>
        <a:lstStyle/>
        <a:p>
          <a:endParaRPr lang="en-US" altLang="zh-CN" b="1"/>
        </a:p>
      </dgm:t>
    </dgm:pt>
    <dgm:pt modelId="{6BD5952E-4568-4BD2-8F0B-992B837FE024}" type="sibTrans" cxnId="{0D553626-EF10-4710-91C4-0498F4673FCB}">
      <dgm:prSet/>
      <dgm:spPr/>
      <dgm:t>
        <a:bodyPr/>
        <a:lstStyle/>
        <a:p>
          <a:endParaRPr lang="en-US" altLang="zh-CN" b="1"/>
        </a:p>
      </dgm:t>
    </dgm:pt>
    <dgm:pt modelId="{F18806A7-9CF1-452A-B284-22429ADBFEE5}">
      <dgm:prSet phldrT="[Text]"/>
      <dgm:spPr/>
      <dgm:t>
        <a:bodyPr/>
        <a:lstStyle/>
        <a:p>
          <a:r>
            <a:rPr lang="zh-CN" altLang="en-US" b="1" dirty="0" smtClean="0"/>
            <a:t>激励放大</a:t>
          </a:r>
          <a:endParaRPr lang="en-US" altLang="zh-CN" b="1" dirty="0"/>
        </a:p>
      </dgm:t>
    </dgm:pt>
    <dgm:pt modelId="{FDD65564-A0C9-4BF6-ABBC-E9461C67B8FC}" type="parTrans" cxnId="{4307654F-59DF-4E26-B5DB-F6B39CF1D370}">
      <dgm:prSet/>
      <dgm:spPr/>
      <dgm:t>
        <a:bodyPr/>
        <a:lstStyle/>
        <a:p>
          <a:endParaRPr lang="en-US" altLang="zh-CN" b="1"/>
        </a:p>
      </dgm:t>
    </dgm:pt>
    <dgm:pt modelId="{B18B34B6-9911-4BB0-8286-CAD0DD18CEB7}" type="sibTrans" cxnId="{4307654F-59DF-4E26-B5DB-F6B39CF1D370}">
      <dgm:prSet/>
      <dgm:spPr/>
      <dgm:t>
        <a:bodyPr/>
        <a:lstStyle/>
        <a:p>
          <a:endParaRPr lang="en-US" altLang="zh-CN" b="1" dirty="0"/>
        </a:p>
      </dgm:t>
    </dgm:pt>
    <dgm:pt modelId="{C927AD41-581E-4EAD-9AC2-5F5DB3607266}">
      <dgm:prSet phldrT="[Text]"/>
      <dgm:spPr/>
      <dgm:t>
        <a:bodyPr/>
        <a:lstStyle/>
        <a:p>
          <a:r>
            <a:rPr lang="zh-CN" altLang="en-US" b="1" dirty="0" smtClean="0"/>
            <a:t>换能器驱动</a:t>
          </a:r>
          <a:endParaRPr lang="en-US" altLang="zh-CN" b="1" dirty="0"/>
        </a:p>
      </dgm:t>
    </dgm:pt>
    <dgm:pt modelId="{C8BB4446-0E83-4793-B6B9-73806EFADB99}" type="parTrans" cxnId="{BC3C0EA3-D7C6-4853-8798-AFDBB07E4C34}">
      <dgm:prSet/>
      <dgm:spPr/>
      <dgm:t>
        <a:bodyPr/>
        <a:lstStyle/>
        <a:p>
          <a:endParaRPr lang="en-US" altLang="zh-CN" b="1"/>
        </a:p>
      </dgm:t>
    </dgm:pt>
    <dgm:pt modelId="{D5F3CE65-7689-4575-8405-04F2B1821D0A}" type="sibTrans" cxnId="{BC3C0EA3-D7C6-4853-8798-AFDBB07E4C34}">
      <dgm:prSet/>
      <dgm:spPr/>
      <dgm:t>
        <a:bodyPr/>
        <a:lstStyle/>
        <a:p>
          <a:endParaRPr lang="en-US" altLang="zh-CN" b="1"/>
        </a:p>
      </dgm:t>
    </dgm:pt>
    <dgm:pt modelId="{5A5CDFD2-903E-4CE0-A4D1-3334C1EFBAF0}">
      <dgm:prSet phldrT="[Text]"/>
      <dgm:spPr/>
      <dgm:t>
        <a:bodyPr/>
        <a:lstStyle/>
        <a:p>
          <a:r>
            <a:rPr lang="zh-CN" altLang="en-US" b="1" dirty="0" smtClean="0"/>
            <a:t>超声驻波</a:t>
          </a:r>
          <a:endParaRPr lang="en-US" altLang="zh-CN" b="1" dirty="0"/>
        </a:p>
      </dgm:t>
    </dgm:pt>
    <dgm:pt modelId="{DF1D6B68-3E7B-47AB-923C-F1284E787DA4}" type="parTrans" cxnId="{181199F7-E942-4583-930B-9D48257762C4}">
      <dgm:prSet/>
      <dgm:spPr/>
      <dgm:t>
        <a:bodyPr/>
        <a:lstStyle/>
        <a:p>
          <a:endParaRPr lang="en-US" altLang="zh-CN" b="1"/>
        </a:p>
      </dgm:t>
    </dgm:pt>
    <dgm:pt modelId="{D0660ACD-DCD8-4363-B862-DE29B9B43E1A}" type="sibTrans" cxnId="{181199F7-E942-4583-930B-9D48257762C4}">
      <dgm:prSet/>
      <dgm:spPr/>
      <dgm:t>
        <a:bodyPr/>
        <a:lstStyle/>
        <a:p>
          <a:endParaRPr lang="en-US" altLang="zh-CN" b="1"/>
        </a:p>
      </dgm:t>
    </dgm:pt>
    <dgm:pt modelId="{E9E7E02A-61CF-4A9D-A441-C707B26942FE}" type="pres">
      <dgm:prSet presAssocID="{FEBABFAD-3F64-4A0A-B16B-7ED4D1FA0AF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AB41B0-81C0-4299-90B7-B130104673E2}" type="pres">
      <dgm:prSet presAssocID="{20CBABEA-297C-48D8-A210-9304BE151AA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7AD7E846-6BE1-4D17-B1F1-A81E9968C7CD}" type="pres">
      <dgm:prSet presAssocID="{6BD5952E-4568-4BD2-8F0B-992B837FE024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13E291DE-38AE-4AF8-9171-8FC327675457}" type="pres">
      <dgm:prSet presAssocID="{6BD5952E-4568-4BD2-8F0B-992B837FE024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85D505BE-CC75-4330-BCE5-6C8A7BEEC5EA}" type="pres">
      <dgm:prSet presAssocID="{F18806A7-9CF1-452A-B284-22429ADBFEE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2D7DA3F4-A547-4DA1-B952-6D2113871CA8}" type="pres">
      <dgm:prSet presAssocID="{B18B34B6-9911-4BB0-8286-CAD0DD18CEB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3064BD6-B2BD-4056-8F38-0C548C02F027}" type="pres">
      <dgm:prSet presAssocID="{B18B34B6-9911-4BB0-8286-CAD0DD18CEB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77766249-DDF3-4394-ADEB-35A575E04CC6}" type="pres">
      <dgm:prSet presAssocID="{C927AD41-581E-4EAD-9AC2-5F5DB360726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019B7D96-B61E-47DD-BE3B-D7AF18E265EF}" type="pres">
      <dgm:prSet presAssocID="{D5F3CE65-7689-4575-8405-04F2B1821D0A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7A8EC38-B153-4C7F-B33E-57A8DFC672A7}" type="pres">
      <dgm:prSet presAssocID="{D5F3CE65-7689-4575-8405-04F2B1821D0A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0DE56613-B81C-4E45-8C59-1D2673313E55}" type="pres">
      <dgm:prSet presAssocID="{5A5CDFD2-903E-4CE0-A4D1-3334C1EFBAF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D8A3A375-EE4F-48F1-B6A2-B1903D6436C1}" type="presOf" srcId="{6BD5952E-4568-4BD2-8F0B-992B837FE024}" destId="{7AD7E846-6BE1-4D17-B1F1-A81E9968C7CD}" srcOrd="0" destOrd="0" presId="urn:microsoft.com/office/officeart/2005/8/layout/process5"/>
    <dgm:cxn modelId="{8E7DCEEF-26D5-40F1-B634-B70617D2EFFC}" type="presOf" srcId="{6BD5952E-4568-4BD2-8F0B-992B837FE024}" destId="{13E291DE-38AE-4AF8-9171-8FC327675457}" srcOrd="1" destOrd="0" presId="urn:microsoft.com/office/officeart/2005/8/layout/process5"/>
    <dgm:cxn modelId="{0888AB57-71C1-4BB0-8201-A8F9767A60B3}" type="presOf" srcId="{B18B34B6-9911-4BB0-8286-CAD0DD18CEB7}" destId="{B3064BD6-B2BD-4056-8F38-0C548C02F027}" srcOrd="1" destOrd="0" presId="urn:microsoft.com/office/officeart/2005/8/layout/process5"/>
    <dgm:cxn modelId="{BFB47138-384E-4596-967A-F7B2BAA8D22E}" type="presOf" srcId="{FEBABFAD-3F64-4A0A-B16B-7ED4D1FA0AF3}" destId="{E9E7E02A-61CF-4A9D-A441-C707B26942FE}" srcOrd="0" destOrd="0" presId="urn:microsoft.com/office/officeart/2005/8/layout/process5"/>
    <dgm:cxn modelId="{FD1A2115-C548-4D59-9E97-AEDAF7A8A134}" type="presOf" srcId="{D5F3CE65-7689-4575-8405-04F2B1821D0A}" destId="{019B7D96-B61E-47DD-BE3B-D7AF18E265EF}" srcOrd="0" destOrd="0" presId="urn:microsoft.com/office/officeart/2005/8/layout/process5"/>
    <dgm:cxn modelId="{4307654F-59DF-4E26-B5DB-F6B39CF1D370}" srcId="{FEBABFAD-3F64-4A0A-B16B-7ED4D1FA0AF3}" destId="{F18806A7-9CF1-452A-B284-22429ADBFEE5}" srcOrd="1" destOrd="0" parTransId="{FDD65564-A0C9-4BF6-ABBC-E9461C67B8FC}" sibTransId="{B18B34B6-9911-4BB0-8286-CAD0DD18CEB7}"/>
    <dgm:cxn modelId="{C61AB4DE-6AC7-4209-B6B7-799CB1FE3090}" type="presOf" srcId="{C927AD41-581E-4EAD-9AC2-5F5DB3607266}" destId="{77766249-DDF3-4394-ADEB-35A575E04CC6}" srcOrd="0" destOrd="0" presId="urn:microsoft.com/office/officeart/2005/8/layout/process5"/>
    <dgm:cxn modelId="{27BB660A-D957-4B73-8991-C9AE22426483}" type="presOf" srcId="{B18B34B6-9911-4BB0-8286-CAD0DD18CEB7}" destId="{2D7DA3F4-A547-4DA1-B952-6D2113871CA8}" srcOrd="0" destOrd="0" presId="urn:microsoft.com/office/officeart/2005/8/layout/process5"/>
    <dgm:cxn modelId="{181199F7-E942-4583-930B-9D48257762C4}" srcId="{FEBABFAD-3F64-4A0A-B16B-7ED4D1FA0AF3}" destId="{5A5CDFD2-903E-4CE0-A4D1-3334C1EFBAF0}" srcOrd="3" destOrd="0" parTransId="{DF1D6B68-3E7B-47AB-923C-F1284E787DA4}" sibTransId="{D0660ACD-DCD8-4363-B862-DE29B9B43E1A}"/>
    <dgm:cxn modelId="{BC3C0EA3-D7C6-4853-8798-AFDBB07E4C34}" srcId="{FEBABFAD-3F64-4A0A-B16B-7ED4D1FA0AF3}" destId="{C927AD41-581E-4EAD-9AC2-5F5DB3607266}" srcOrd="2" destOrd="0" parTransId="{C8BB4446-0E83-4793-B6B9-73806EFADB99}" sibTransId="{D5F3CE65-7689-4575-8405-04F2B1821D0A}"/>
    <dgm:cxn modelId="{7410CC0F-7D30-49F7-9C2F-D286311C1E0A}" type="presOf" srcId="{20CBABEA-297C-48D8-A210-9304BE151AA6}" destId="{25AB41B0-81C0-4299-90B7-B130104673E2}" srcOrd="0" destOrd="0" presId="urn:microsoft.com/office/officeart/2005/8/layout/process5"/>
    <dgm:cxn modelId="{C886C3F3-482F-4DF1-BA51-B113816CB430}" type="presOf" srcId="{D5F3CE65-7689-4575-8405-04F2B1821D0A}" destId="{67A8EC38-B153-4C7F-B33E-57A8DFC672A7}" srcOrd="1" destOrd="0" presId="urn:microsoft.com/office/officeart/2005/8/layout/process5"/>
    <dgm:cxn modelId="{100390B7-FE77-4263-8AEF-1F529C925E82}" type="presOf" srcId="{5A5CDFD2-903E-4CE0-A4D1-3334C1EFBAF0}" destId="{0DE56613-B81C-4E45-8C59-1D2673313E55}" srcOrd="0" destOrd="0" presId="urn:microsoft.com/office/officeart/2005/8/layout/process5"/>
    <dgm:cxn modelId="{0D553626-EF10-4710-91C4-0498F4673FCB}" srcId="{FEBABFAD-3F64-4A0A-B16B-7ED4D1FA0AF3}" destId="{20CBABEA-297C-48D8-A210-9304BE151AA6}" srcOrd="0" destOrd="0" parTransId="{3EA083C1-AE4A-48A1-BA6B-AB4787DDA210}" sibTransId="{6BD5952E-4568-4BD2-8F0B-992B837FE024}"/>
    <dgm:cxn modelId="{CE611BEA-1185-4085-A0B2-521EFBE1AB39}" type="presOf" srcId="{F18806A7-9CF1-452A-B284-22429ADBFEE5}" destId="{85D505BE-CC75-4330-BCE5-6C8A7BEEC5EA}" srcOrd="0" destOrd="0" presId="urn:microsoft.com/office/officeart/2005/8/layout/process5"/>
    <dgm:cxn modelId="{3C48A14B-4BBF-4BBB-8472-DC40FF063362}" type="presParOf" srcId="{E9E7E02A-61CF-4A9D-A441-C707B26942FE}" destId="{25AB41B0-81C0-4299-90B7-B130104673E2}" srcOrd="0" destOrd="0" presId="urn:microsoft.com/office/officeart/2005/8/layout/process5"/>
    <dgm:cxn modelId="{A863DEDB-2351-4390-9AF5-23AEB804DD36}" type="presParOf" srcId="{E9E7E02A-61CF-4A9D-A441-C707B26942FE}" destId="{7AD7E846-6BE1-4D17-B1F1-A81E9968C7CD}" srcOrd="1" destOrd="0" presId="urn:microsoft.com/office/officeart/2005/8/layout/process5"/>
    <dgm:cxn modelId="{E3795DA0-F5CA-481A-94BE-7FF1EB410BCB}" type="presParOf" srcId="{7AD7E846-6BE1-4D17-B1F1-A81E9968C7CD}" destId="{13E291DE-38AE-4AF8-9171-8FC327675457}" srcOrd="0" destOrd="0" presId="urn:microsoft.com/office/officeart/2005/8/layout/process5"/>
    <dgm:cxn modelId="{5B1FA61E-9D5F-4703-B397-194FB4F05CCA}" type="presParOf" srcId="{E9E7E02A-61CF-4A9D-A441-C707B26942FE}" destId="{85D505BE-CC75-4330-BCE5-6C8A7BEEC5EA}" srcOrd="2" destOrd="0" presId="urn:microsoft.com/office/officeart/2005/8/layout/process5"/>
    <dgm:cxn modelId="{7CF6D895-B364-4B19-9D08-C54DC1F45701}" type="presParOf" srcId="{E9E7E02A-61CF-4A9D-A441-C707B26942FE}" destId="{2D7DA3F4-A547-4DA1-B952-6D2113871CA8}" srcOrd="3" destOrd="0" presId="urn:microsoft.com/office/officeart/2005/8/layout/process5"/>
    <dgm:cxn modelId="{022966BD-DA4A-4D8A-8EDF-0083A2E424A2}" type="presParOf" srcId="{2D7DA3F4-A547-4DA1-B952-6D2113871CA8}" destId="{B3064BD6-B2BD-4056-8F38-0C548C02F027}" srcOrd="0" destOrd="0" presId="urn:microsoft.com/office/officeart/2005/8/layout/process5"/>
    <dgm:cxn modelId="{26A5BA82-7914-4608-B52C-F6A5D148006C}" type="presParOf" srcId="{E9E7E02A-61CF-4A9D-A441-C707B26942FE}" destId="{77766249-DDF3-4394-ADEB-35A575E04CC6}" srcOrd="4" destOrd="0" presId="urn:microsoft.com/office/officeart/2005/8/layout/process5"/>
    <dgm:cxn modelId="{E370F3D9-1CFD-4B2D-A046-08A8132E3BE6}" type="presParOf" srcId="{E9E7E02A-61CF-4A9D-A441-C707B26942FE}" destId="{019B7D96-B61E-47DD-BE3B-D7AF18E265EF}" srcOrd="5" destOrd="0" presId="urn:microsoft.com/office/officeart/2005/8/layout/process5"/>
    <dgm:cxn modelId="{D592018E-FDDB-4AD0-B8DE-53E58887947C}" type="presParOf" srcId="{019B7D96-B61E-47DD-BE3B-D7AF18E265EF}" destId="{67A8EC38-B153-4C7F-B33E-57A8DFC672A7}" srcOrd="0" destOrd="0" presId="urn:microsoft.com/office/officeart/2005/8/layout/process5"/>
    <dgm:cxn modelId="{2D6A8782-DC28-4351-8244-0E71EC73BF47}" type="presParOf" srcId="{E9E7E02A-61CF-4A9D-A441-C707B26942FE}" destId="{0DE56613-B81C-4E45-8C59-1D2673313E55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0E092-E30A-4DED-B1B3-38E6CA87F80F}">
      <dsp:nvSpPr>
        <dsp:cNvPr id="0" name=""/>
        <dsp:cNvSpPr/>
      </dsp:nvSpPr>
      <dsp:spPr>
        <a:xfrm>
          <a:off x="668" y="982238"/>
          <a:ext cx="886391" cy="8863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场方程</a:t>
          </a:r>
          <a:endParaRPr lang="en-US" altLang="zh-CN" sz="1900" kern="1200" dirty="0"/>
        </a:p>
      </dsp:txBody>
      <dsp:txXfrm>
        <a:off x="130477" y="1112047"/>
        <a:ext cx="626773" cy="626773"/>
      </dsp:txXfrm>
    </dsp:sp>
    <dsp:sp modelId="{CE3BE200-A5E4-46C8-A6CD-6D2CEC4E4A77}">
      <dsp:nvSpPr>
        <dsp:cNvPr id="0" name=""/>
        <dsp:cNvSpPr/>
      </dsp:nvSpPr>
      <dsp:spPr>
        <a:xfrm>
          <a:off x="959034" y="1168381"/>
          <a:ext cx="514106" cy="514106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900" kern="1200"/>
        </a:p>
      </dsp:txBody>
      <dsp:txXfrm>
        <a:off x="1027179" y="1364975"/>
        <a:ext cx="377816" cy="120918"/>
      </dsp:txXfrm>
    </dsp:sp>
    <dsp:sp modelId="{7914EEE4-3920-433D-B8BE-E2B67D748F3F}">
      <dsp:nvSpPr>
        <dsp:cNvPr id="0" name=""/>
        <dsp:cNvSpPr/>
      </dsp:nvSpPr>
      <dsp:spPr>
        <a:xfrm>
          <a:off x="1545116" y="982238"/>
          <a:ext cx="886391" cy="886391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边界条件</a:t>
          </a:r>
          <a:endParaRPr lang="en-US" altLang="zh-CN" sz="1900" kern="1200" dirty="0"/>
        </a:p>
      </dsp:txBody>
      <dsp:txXfrm>
        <a:off x="1674925" y="1112047"/>
        <a:ext cx="626773" cy="626773"/>
      </dsp:txXfrm>
    </dsp:sp>
    <dsp:sp modelId="{1EA1D17E-9993-4F89-911B-FF66C0794739}">
      <dsp:nvSpPr>
        <dsp:cNvPr id="0" name=""/>
        <dsp:cNvSpPr/>
      </dsp:nvSpPr>
      <dsp:spPr>
        <a:xfrm>
          <a:off x="2503482" y="1168381"/>
          <a:ext cx="514106" cy="514106"/>
        </a:xfrm>
        <a:prstGeom prst="mathEqual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500" kern="1200"/>
        </a:p>
      </dsp:txBody>
      <dsp:txXfrm>
        <a:off x="2571627" y="1274287"/>
        <a:ext cx="377816" cy="302294"/>
      </dsp:txXfrm>
    </dsp:sp>
    <dsp:sp modelId="{D0F5C0DD-AC67-4B9A-A3E7-E5D3E54A8588}">
      <dsp:nvSpPr>
        <dsp:cNvPr id="0" name=""/>
        <dsp:cNvSpPr/>
      </dsp:nvSpPr>
      <dsp:spPr>
        <a:xfrm>
          <a:off x="3089564" y="982238"/>
          <a:ext cx="886391" cy="886391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声场分布</a:t>
          </a:r>
          <a:endParaRPr lang="en-US" altLang="zh-CN" sz="1900" kern="1200" dirty="0"/>
        </a:p>
      </dsp:txBody>
      <dsp:txXfrm>
        <a:off x="3219373" y="1112047"/>
        <a:ext cx="626773" cy="626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B41B0-81C0-4299-90B7-B130104673E2}">
      <dsp:nvSpPr>
        <dsp:cNvPr id="0" name=""/>
        <dsp:cNvSpPr/>
      </dsp:nvSpPr>
      <dsp:spPr>
        <a:xfrm>
          <a:off x="2656" y="393492"/>
          <a:ext cx="1161277" cy="6967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/>
            <a:t>交流信号</a:t>
          </a:r>
          <a:endParaRPr lang="en-US" altLang="zh-CN" sz="1700" b="1" kern="1200" dirty="0"/>
        </a:p>
      </dsp:txBody>
      <dsp:txXfrm>
        <a:off x="23064" y="413900"/>
        <a:ext cx="1120461" cy="655950"/>
      </dsp:txXfrm>
    </dsp:sp>
    <dsp:sp modelId="{7AD7E846-6BE1-4D17-B1F1-A81E9968C7CD}">
      <dsp:nvSpPr>
        <dsp:cNvPr id="0" name=""/>
        <dsp:cNvSpPr/>
      </dsp:nvSpPr>
      <dsp:spPr>
        <a:xfrm>
          <a:off x="1266126" y="597877"/>
          <a:ext cx="246190" cy="2879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b="1" kern="1200"/>
        </a:p>
      </dsp:txBody>
      <dsp:txXfrm>
        <a:off x="1266126" y="655476"/>
        <a:ext cx="172333" cy="172798"/>
      </dsp:txXfrm>
    </dsp:sp>
    <dsp:sp modelId="{85D505BE-CC75-4330-BCE5-6C8A7BEEC5EA}">
      <dsp:nvSpPr>
        <dsp:cNvPr id="0" name=""/>
        <dsp:cNvSpPr/>
      </dsp:nvSpPr>
      <dsp:spPr>
        <a:xfrm>
          <a:off x="1628445" y="393492"/>
          <a:ext cx="1161277" cy="696766"/>
        </a:xfrm>
        <a:prstGeom prst="roundRect">
          <a:avLst>
            <a:gd name="adj" fmla="val 1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/>
            <a:t>激励放大</a:t>
          </a:r>
          <a:endParaRPr lang="en-US" altLang="zh-CN" sz="1700" b="1" kern="1200" dirty="0"/>
        </a:p>
      </dsp:txBody>
      <dsp:txXfrm>
        <a:off x="1648853" y="413900"/>
        <a:ext cx="1120461" cy="655950"/>
      </dsp:txXfrm>
    </dsp:sp>
    <dsp:sp modelId="{2D7DA3F4-A547-4DA1-B952-6D2113871CA8}">
      <dsp:nvSpPr>
        <dsp:cNvPr id="0" name=""/>
        <dsp:cNvSpPr/>
      </dsp:nvSpPr>
      <dsp:spPr>
        <a:xfrm>
          <a:off x="2891915" y="597877"/>
          <a:ext cx="246190" cy="2879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b="1" kern="1200" dirty="0"/>
        </a:p>
      </dsp:txBody>
      <dsp:txXfrm>
        <a:off x="2891915" y="655476"/>
        <a:ext cx="172333" cy="172798"/>
      </dsp:txXfrm>
    </dsp:sp>
    <dsp:sp modelId="{77766249-DDF3-4394-ADEB-35A575E04CC6}">
      <dsp:nvSpPr>
        <dsp:cNvPr id="0" name=""/>
        <dsp:cNvSpPr/>
      </dsp:nvSpPr>
      <dsp:spPr>
        <a:xfrm>
          <a:off x="3254234" y="393492"/>
          <a:ext cx="1161277" cy="696766"/>
        </a:xfrm>
        <a:prstGeom prst="roundRect">
          <a:avLst>
            <a:gd name="adj" fmla="val 1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/>
            <a:t>换能器驱动</a:t>
          </a:r>
          <a:endParaRPr lang="en-US" altLang="zh-CN" sz="1700" b="1" kern="1200" dirty="0"/>
        </a:p>
      </dsp:txBody>
      <dsp:txXfrm>
        <a:off x="3274642" y="413900"/>
        <a:ext cx="1120461" cy="655950"/>
      </dsp:txXfrm>
    </dsp:sp>
    <dsp:sp modelId="{019B7D96-B61E-47DD-BE3B-D7AF18E265EF}">
      <dsp:nvSpPr>
        <dsp:cNvPr id="0" name=""/>
        <dsp:cNvSpPr/>
      </dsp:nvSpPr>
      <dsp:spPr>
        <a:xfrm>
          <a:off x="4517704" y="597877"/>
          <a:ext cx="246190" cy="2879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b="1" kern="1200"/>
        </a:p>
      </dsp:txBody>
      <dsp:txXfrm>
        <a:off x="4517704" y="655476"/>
        <a:ext cx="172333" cy="172798"/>
      </dsp:txXfrm>
    </dsp:sp>
    <dsp:sp modelId="{0DE56613-B81C-4E45-8C59-1D2673313E55}">
      <dsp:nvSpPr>
        <dsp:cNvPr id="0" name=""/>
        <dsp:cNvSpPr/>
      </dsp:nvSpPr>
      <dsp:spPr>
        <a:xfrm>
          <a:off x="4880023" y="393492"/>
          <a:ext cx="1161277" cy="696766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/>
            <a:t>超声驻波</a:t>
          </a:r>
          <a:endParaRPr lang="en-US" altLang="zh-CN" sz="1700" b="1" kern="1200" dirty="0"/>
        </a:p>
      </dsp:txBody>
      <dsp:txXfrm>
        <a:off x="4900431" y="413900"/>
        <a:ext cx="1120461" cy="65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 smtClean="0"/>
              <a:t>CUPT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50DE-EADB-416C-B340-15E8605781B7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8CAE2-6886-4928-B567-BDF8C5795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09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重庆大学物理学院创新拔尖人才培养计划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5EB3-2E84-46CD-9BCD-6158257CA12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6538F-D25E-4127-9EE0-A0A58A49FB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7B292-80A2-4B18-BFEF-4586E91E180A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Problem No.16 Acoustic Levitation</a:t>
            </a:r>
            <a:endParaRPr lang="zh-CN" altLang="en-US" dirty="0" smtClean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32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DA906-1C5A-4EEE-B7AD-B10B67CB9D6D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9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BE03-6178-4281-B2E5-1A8034F513E8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3A29-E172-43BD-8EF6-0FE54F0F25AB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6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D671-4A0A-4219-9999-A5C2FF8E5124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4D66-7B00-45B5-9A7A-A0EA73C2166E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6A9D-9AD6-4494-9B5A-A88E274F3D96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4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93341"/>
            <a:ext cx="10515600" cy="48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05A14-1FBA-4172-8B0A-E451156BA46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851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73" y="5231027"/>
            <a:ext cx="1438744" cy="1438744"/>
          </a:xfrm>
          <a:prstGeom prst="rect">
            <a:avLst/>
          </a:prstGeom>
        </p:spPr>
      </p:pic>
      <p:sp>
        <p:nvSpPr>
          <p:cNvPr id="12" name="页脚占位符 3"/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Problem No.16 Acoustic Levitation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835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50.jpeg"/><Relationship Id="rId3" Type="http://schemas.openxmlformats.org/officeDocument/2006/relationships/image" Target="../media/image48.jpeg"/><Relationship Id="rId7" Type="http://schemas.openxmlformats.org/officeDocument/2006/relationships/image" Target="../media/image25.jpeg"/><Relationship Id="rId12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9.png"/><Relationship Id="rId5" Type="http://schemas.openxmlformats.org/officeDocument/2006/relationships/image" Target="../media/image450.png"/><Relationship Id="rId10" Type="http://schemas.openxmlformats.org/officeDocument/2006/relationships/image" Target="../media/image28.jpeg"/><Relationship Id="rId4" Type="http://schemas.openxmlformats.org/officeDocument/2006/relationships/image" Target="../media/image440.png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user.com/catalog/specsheets/KT-400242.pdf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56" y="4283410"/>
            <a:ext cx="2386361" cy="23863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469" y="1002621"/>
            <a:ext cx="10711545" cy="1186906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smtClean="0"/>
              <a:t>Acoustic Levitation </a:t>
            </a:r>
            <a:endParaRPr lang="zh-CN" altLang="en-US" sz="4800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7504" y="5107259"/>
            <a:ext cx="6155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+mn-ea"/>
              </a:rPr>
              <a:t>重庆大学</a:t>
            </a:r>
            <a:endParaRPr lang="en-US" altLang="zh-CN" sz="2400" b="1" dirty="0" smtClean="0">
              <a:latin typeface="+mn-ea"/>
            </a:endParaRPr>
          </a:p>
          <a:p>
            <a:pPr algn="ctr"/>
            <a:r>
              <a:rPr lang="zh-CN" altLang="en-US" sz="2400" dirty="0" smtClean="0">
                <a:latin typeface="+mn-ea"/>
              </a:rPr>
              <a:t>张渝宁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61800" y="3135277"/>
            <a:ext cx="1882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声悬浮</a:t>
            </a:r>
          </a:p>
        </p:txBody>
      </p:sp>
    </p:spTree>
    <p:extLst>
      <p:ext uri="{BB962C8B-B14F-4D97-AF65-F5344CB8AC3E}">
        <p14:creationId xmlns:p14="http://schemas.microsoft.com/office/powerpoint/2010/main" val="456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528" y="1302125"/>
            <a:ext cx="37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B.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势场分布和悬浮大小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26" y="1809874"/>
            <a:ext cx="4790901" cy="30328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27" y="1702235"/>
            <a:ext cx="5494227" cy="3460174"/>
          </a:xfrm>
          <a:prstGeom prst="rect">
            <a:avLst/>
          </a:prstGeom>
        </p:spPr>
      </p:pic>
      <p:sp>
        <p:nvSpPr>
          <p:cNvPr id="11" name="TextBox 21"/>
          <p:cNvSpPr txBox="1"/>
          <p:nvPr/>
        </p:nvSpPr>
        <p:spPr>
          <a:xfrm>
            <a:off x="1054226" y="4974508"/>
            <a:ext cx="4149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err="1" smtClean="0"/>
              <a:t>Gorkov</a:t>
            </a:r>
            <a:r>
              <a:rPr lang="zh-CN" altLang="en-US" sz="1600" dirty="0" smtClean="0"/>
              <a:t>势方程要求微粒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线度小于半波长</a:t>
            </a:r>
            <a:r>
              <a:rPr lang="zh-CN" altLang="en-US" sz="1600" dirty="0" smtClean="0"/>
              <a:t>，这也是单轴驻波悬浮装置的</a:t>
            </a:r>
            <a:r>
              <a:rPr lang="zh-CN" altLang="en-US" sz="1600" b="1" dirty="0" smtClean="0"/>
              <a:t>最大悬浮直径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</p:txBody>
      </p:sp>
      <p:sp>
        <p:nvSpPr>
          <p:cNvPr id="12" name="矩形 11"/>
          <p:cNvSpPr/>
          <p:nvPr/>
        </p:nvSpPr>
        <p:spPr>
          <a:xfrm>
            <a:off x="5930424" y="5254659"/>
            <a:ext cx="3645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2. </a:t>
            </a:r>
            <a:r>
              <a:rPr lang="zh-CN" altLang="en-US" sz="1600" dirty="0"/>
              <a:t>同时，声场由</a:t>
            </a:r>
            <a:r>
              <a:rPr lang="zh-CN" altLang="en-US" sz="1600" b="1" dirty="0"/>
              <a:t>边界条件</a:t>
            </a:r>
            <a:r>
              <a:rPr lang="zh-CN" altLang="en-US" sz="1600" dirty="0"/>
              <a:t>确定，因而悬浮装置</a:t>
            </a:r>
            <a:r>
              <a:rPr lang="zh-CN" altLang="en-US" sz="1600" b="1" dirty="0">
                <a:solidFill>
                  <a:srgbClr val="FF0000"/>
                </a:solidFill>
              </a:rPr>
              <a:t>几何设计</a:t>
            </a:r>
            <a:r>
              <a:rPr lang="zh-CN" altLang="en-US" sz="1600" dirty="0"/>
              <a:t>对最终声场形成以及悬浮性能具有显著影响。</a:t>
            </a:r>
            <a:r>
              <a:rPr lang="en-US" altLang="zh-CN" sz="1600" dirty="0"/>
              <a:t>[7][8]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0"/>
              <p:cNvSpPr txBox="1"/>
              <p:nvPr/>
            </p:nvSpPr>
            <p:spPr>
              <a:xfrm>
                <a:off x="2161058" y="5600613"/>
                <a:ext cx="2734147" cy="67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58" y="5600613"/>
                <a:ext cx="2734147" cy="673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1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t="30785" r="42226" b="57975"/>
          <a:stretch/>
        </p:blipFill>
        <p:spPr>
          <a:xfrm>
            <a:off x="2407008" y="5065584"/>
            <a:ext cx="1005178" cy="11015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4738"/>
              </p:ext>
            </p:extLst>
          </p:nvPr>
        </p:nvGraphicFramePr>
        <p:xfrm>
          <a:off x="5334000" y="1777735"/>
          <a:ext cx="4599856" cy="2638915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512384913"/>
                    </a:ext>
                  </a:extLst>
                </a:gridCol>
                <a:gridCol w="1188034">
                  <a:extLst>
                    <a:ext uri="{9D8B030D-6E8A-4147-A177-3AD203B41FA5}">
                      <a16:colId xmlns:a16="http://schemas.microsoft.com/office/drawing/2014/main" val="1477166875"/>
                    </a:ext>
                  </a:extLst>
                </a:gridCol>
                <a:gridCol w="987702">
                  <a:extLst>
                    <a:ext uri="{9D8B030D-6E8A-4147-A177-3AD203B41FA5}">
                      <a16:colId xmlns:a16="http://schemas.microsoft.com/office/drawing/2014/main" val="343092585"/>
                    </a:ext>
                  </a:extLst>
                </a:gridCol>
                <a:gridCol w="1268420">
                  <a:extLst>
                    <a:ext uri="{9D8B030D-6E8A-4147-A177-3AD203B41FA5}">
                      <a16:colId xmlns:a16="http://schemas.microsoft.com/office/drawing/2014/main" val="3758160196"/>
                    </a:ext>
                  </a:extLst>
                </a:gridCol>
              </a:tblGrid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材料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密度 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</a:rPr>
                        <a:t>g/cm^3]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悬浮电压</a:t>
                      </a:r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</a:rPr>
                        <a:t>V]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不确定度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[g/cm^3]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37893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</a:rPr>
                        <a:t>PP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聚丙烯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0.95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8.5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53539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水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1.00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9.0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075205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</a:rPr>
                        <a:t>Nylon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尼龙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1.15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9.3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798642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甘油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1.26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9.8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443122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ea typeface="+mn-ea"/>
                        </a:rPr>
                        <a:t>PLA</a:t>
                      </a:r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</a:rPr>
                        <a:t>聚乳酸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1.25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10.0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0.18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47146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  <a:latin typeface="+mn-lt"/>
                          <a:ea typeface="+mn-ea"/>
                        </a:rPr>
                        <a:t>大米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1.45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11.2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0.29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618933"/>
                  </a:ext>
                </a:extLst>
              </a:tr>
              <a:tr h="2940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ea typeface="+mn-ea"/>
                        </a:rPr>
                        <a:t>PTFE</a:t>
                      </a:r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聚四氟乙烯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2.21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13.8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07785"/>
                  </a:ext>
                </a:extLst>
              </a:tr>
              <a:tr h="29311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  <a:latin typeface="+mn-lt"/>
                          <a:ea typeface="+mn-ea"/>
                        </a:rPr>
                        <a:t>玻璃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 smtClean="0">
                          <a:effectLst/>
                          <a:latin typeface="+mn-lt"/>
                          <a:ea typeface="+mn-ea"/>
                        </a:rPr>
                        <a:t>2.53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  <a:latin typeface="+mn-lt"/>
                          <a:ea typeface="+mn-ea"/>
                        </a:rPr>
                        <a:t>14.5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0.08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772131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3" t="1390" r="14793" b="20694"/>
          <a:stretch/>
        </p:blipFill>
        <p:spPr>
          <a:xfrm>
            <a:off x="695325" y="1762725"/>
            <a:ext cx="2790191" cy="309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2" t="5277" r="33779" b="56251"/>
          <a:stretch/>
        </p:blipFill>
        <p:spPr>
          <a:xfrm>
            <a:off x="2209800" y="3228202"/>
            <a:ext cx="1399594" cy="18373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6944" r="47408" b="39167"/>
          <a:stretch/>
        </p:blipFill>
        <p:spPr>
          <a:xfrm>
            <a:off x="914400" y="4419600"/>
            <a:ext cx="1504950" cy="1638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2197" y="1237101"/>
            <a:ext cx="37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单轴声悬浮探究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悬浮密度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090420" y="2632934"/>
            <a:ext cx="1948180" cy="2926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52915" y="2401587"/>
            <a:ext cx="141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u="sng" dirty="0" smtClean="0">
                <a:solidFill>
                  <a:schemeClr val="bg1">
                    <a:lumMod val="75000"/>
                  </a:schemeClr>
                </a:solidFill>
              </a:rPr>
              <a:t>聚乙烯</a:t>
            </a:r>
            <a:endParaRPr lang="zh-CN" altLang="en-US" sz="16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874067" y="4860258"/>
            <a:ext cx="2272420" cy="11009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10277" y="3992578"/>
            <a:ext cx="1028323" cy="5432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10277" y="5495453"/>
            <a:ext cx="937034" cy="216462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38600" y="3777965"/>
            <a:ext cx="141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u="sng" dirty="0">
                <a:solidFill>
                  <a:schemeClr val="bg1">
                    <a:lumMod val="75000"/>
                  </a:schemeClr>
                </a:solidFill>
              </a:rPr>
              <a:t>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4778" y="4746028"/>
            <a:ext cx="141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u="sng" dirty="0" smtClean="0">
                <a:solidFill>
                  <a:schemeClr val="bg1">
                    <a:lumMod val="75000"/>
                  </a:schemeClr>
                </a:solidFill>
              </a:rPr>
              <a:t>甘油</a:t>
            </a:r>
            <a:endParaRPr lang="zh-CN" altLang="en-US" sz="16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32997" y="5600978"/>
            <a:ext cx="141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u="sng" dirty="0" smtClean="0">
                <a:solidFill>
                  <a:schemeClr val="bg1">
                    <a:lumMod val="75000"/>
                  </a:schemeClr>
                </a:solidFill>
              </a:rPr>
              <a:t>玻璃</a:t>
            </a:r>
            <a:endParaRPr lang="zh-CN" altLang="en-US" sz="16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11718" y="4632915"/>
            <a:ext cx="47221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实验方法：</a:t>
            </a:r>
            <a:endParaRPr lang="en-US" altLang="zh-CN" b="1" dirty="0" smtClean="0"/>
          </a:p>
          <a:p>
            <a:r>
              <a:rPr lang="zh-CN" altLang="en-US" sz="1400" dirty="0" smtClean="0"/>
              <a:t>分别采用不同密度</a:t>
            </a:r>
            <a:r>
              <a:rPr lang="zh-CN" altLang="en-US" sz="1400" dirty="0"/>
              <a:t>的</a:t>
            </a:r>
            <a:r>
              <a:rPr lang="zh-CN" altLang="en-US" sz="1400" dirty="0" smtClean="0"/>
              <a:t>材料在中心势阱处进行悬浮，逐步减小电压，测量物体掉落时的最小悬浮电压。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79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2197" y="1237101"/>
            <a:ext cx="37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单轴声悬浮探究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悬浮密度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219475"/>
              </p:ext>
            </p:extLst>
          </p:nvPr>
        </p:nvGraphicFramePr>
        <p:xfrm>
          <a:off x="5554972" y="1437156"/>
          <a:ext cx="6288341" cy="332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42197" y="1939895"/>
            <a:ext cx="398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平衡方程：</a:t>
            </a:r>
            <a:endParaRPr lang="en-US" altLang="zh-CN" dirty="0" smtClean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81044" y="2475136"/>
                <a:ext cx="2905475" cy="695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4" y="2475136"/>
                <a:ext cx="2905475" cy="69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942197" y="3311771"/>
            <a:ext cx="27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</a:t>
            </a:r>
            <a:r>
              <a:rPr lang="zh-CN" altLang="en-US" dirty="0" smtClean="0"/>
              <a:t>得最大密度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69832" y="3739673"/>
                <a:ext cx="2990611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832" y="3739673"/>
                <a:ext cx="2990611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9185" y="4964610"/>
                <a:ext cx="4682040" cy="81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85" y="4964610"/>
                <a:ext cx="4682040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42197" y="4494972"/>
            <a:ext cx="44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对上下面能流密度积分得到换能器功率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38200" y="5787255"/>
                <a:ext cx="3751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故</a:t>
                </a:r>
                <a:r>
                  <a:rPr lang="zh-CN" altLang="en-US" b="0" dirty="0" smtClean="0"/>
                  <a:t>频率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 smtClean="0"/>
                  <a:t>固定时，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7255"/>
                <a:ext cx="3751604" cy="369332"/>
              </a:xfrm>
              <a:prstGeom prst="rect">
                <a:avLst/>
              </a:prstGeom>
              <a:blipFill>
                <a:blip r:embed="rId6"/>
                <a:stretch>
                  <a:fillRect l="-1463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6836635" y="4494972"/>
            <a:ext cx="327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不同驱动电压下的最大悬浮密度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2197" y="1237101"/>
            <a:ext cx="37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C.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声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悬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浮阵列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一维直线操纵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8871" y="1764254"/>
            <a:ext cx="574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现代声悬浮仪器多为自由超声阵列，通过超声发射器的特定排列可以产生各类空间声场分布。</a:t>
            </a:r>
            <a:r>
              <a:rPr lang="en-US" altLang="zh-CN" b="1" dirty="0" smtClean="0">
                <a:solidFill>
                  <a:srgbClr val="0070C0"/>
                </a:solidFill>
              </a:rPr>
              <a:t>[4]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288" y="1350084"/>
            <a:ext cx="3903512" cy="292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15" y="2448917"/>
            <a:ext cx="4694460" cy="35208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9626" r="10905" b="5468"/>
          <a:stretch/>
        </p:blipFill>
        <p:spPr>
          <a:xfrm>
            <a:off x="6791219" y="3793724"/>
            <a:ext cx="3186220" cy="252429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311253" y="4345837"/>
            <a:ext cx="2090791" cy="1130157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86997" y="2814632"/>
            <a:ext cx="2074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通过对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阵列夹角</a:t>
            </a:r>
            <a:r>
              <a:rPr lang="zh-CN" altLang="en-US" sz="1600" dirty="0" smtClean="0"/>
              <a:t>的调整可以控制势阱在竖直平面的高度。</a:t>
            </a:r>
            <a:endParaRPr lang="en-US" altLang="zh-CN" sz="1600" dirty="0" smtClean="0"/>
          </a:p>
          <a:p>
            <a:r>
              <a:rPr lang="zh-CN" altLang="en-US" sz="1600" dirty="0" smtClean="0"/>
              <a:t>从而实现</a:t>
            </a:r>
            <a:r>
              <a:rPr lang="zh-CN" altLang="en-US" sz="1600" dirty="0" smtClean="0">
                <a:solidFill>
                  <a:srgbClr val="FF0000"/>
                </a:solidFill>
              </a:rPr>
              <a:t>单自由度的运动操纵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867791" y="4502093"/>
            <a:ext cx="717284" cy="15769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585075" y="4415398"/>
            <a:ext cx="477277" cy="1663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969545" y="4541845"/>
            <a:ext cx="487080" cy="1951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456625" y="4541845"/>
            <a:ext cx="544420" cy="1416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366671" y="4475734"/>
            <a:ext cx="273773" cy="171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38200" y="4237588"/>
                <a:ext cx="632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37588"/>
                <a:ext cx="6329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/>
          <p:cNvCxnSpPr>
            <a:stCxn id="35" idx="4"/>
          </p:cNvCxnSpPr>
          <p:nvPr/>
        </p:nvCxnSpPr>
        <p:spPr>
          <a:xfrm>
            <a:off x="1503558" y="4647582"/>
            <a:ext cx="68443" cy="13221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6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3" b="20234"/>
          <a:stretch/>
        </p:blipFill>
        <p:spPr>
          <a:xfrm>
            <a:off x="7904268" y="3953491"/>
            <a:ext cx="2414750" cy="2476759"/>
          </a:xfr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84" y="2841398"/>
            <a:ext cx="4854216" cy="364066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8200" y="1891237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有限元分析和数值方法</a:t>
            </a:r>
            <a:r>
              <a:rPr lang="zh-CN" altLang="en-US" sz="1600" b="1" dirty="0" smtClean="0"/>
              <a:t>可以基本模拟并解决传统声学框架内的静态声场问题。</a:t>
            </a:r>
            <a:endParaRPr lang="zh-CN" altLang="en-US" sz="1600" b="1" dirty="0"/>
          </a:p>
        </p:txBody>
      </p:sp>
      <p:sp>
        <p:nvSpPr>
          <p:cNvPr id="22" name="TextBox 5"/>
          <p:cNvSpPr txBox="1"/>
          <p:nvPr/>
        </p:nvSpPr>
        <p:spPr>
          <a:xfrm>
            <a:off x="942197" y="1237101"/>
            <a:ext cx="371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C.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声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悬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浮阵列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二维平面操纵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132342"/>
            <a:ext cx="3360068" cy="252005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9499" y="2869493"/>
            <a:ext cx="324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层状势阱结构</a:t>
            </a:r>
            <a:r>
              <a:rPr lang="zh-CN" altLang="en-US" sz="1600" b="1" dirty="0" smtClean="0"/>
              <a:t>可以实现微粒在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二维平面</a:t>
            </a:r>
            <a:r>
              <a:rPr lang="zh-CN" altLang="en-US" sz="1600" b="1" dirty="0" smtClean="0"/>
              <a:t>内的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自由运动。</a:t>
            </a:r>
            <a:endParaRPr lang="zh-CN" altLang="en-US" sz="1600" b="1" dirty="0">
              <a:solidFill>
                <a:srgbClr val="0070C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09907" y="5125020"/>
            <a:ext cx="1803472" cy="911085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08438" y="4482016"/>
            <a:ext cx="2341613" cy="920069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0" b="34132"/>
          <a:stretch/>
        </p:blipFill>
        <p:spPr>
          <a:xfrm>
            <a:off x="4977815" y="1132342"/>
            <a:ext cx="3078250" cy="20064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50964" y="2869493"/>
            <a:ext cx="826851" cy="26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67" y="3421706"/>
            <a:ext cx="2379265" cy="2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Further Discussion </a:t>
            </a:r>
            <a:r>
              <a:rPr lang="zh-CN" altLang="en-US" dirty="0" smtClean="0"/>
              <a:t>拓展讨论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82" y="2899112"/>
            <a:ext cx="3571901" cy="87630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4400" y="1253266"/>
            <a:ext cx="376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D.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动场声悬浮阵列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[4]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363" y="3588654"/>
            <a:ext cx="2877593" cy="28775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3" y="1849325"/>
            <a:ext cx="4410107" cy="623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16" y="3657398"/>
            <a:ext cx="7449477" cy="24331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118" y="1478716"/>
            <a:ext cx="5653247" cy="18547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957" y="2444648"/>
            <a:ext cx="1796861" cy="5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53" y="2843720"/>
            <a:ext cx="3221660" cy="20371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76" y="4384316"/>
            <a:ext cx="2899850" cy="21748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 &amp; Conclusion </a:t>
            </a:r>
            <a:r>
              <a:rPr lang="zh-CN" altLang="en-US" dirty="0" smtClean="0"/>
              <a:t>回顾和总结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694" y="1293341"/>
            <a:ext cx="7212106" cy="4883622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/>
              <p:cNvSpPr txBox="1"/>
              <p:nvPr/>
            </p:nvSpPr>
            <p:spPr>
              <a:xfrm>
                <a:off x="-431542" y="1402032"/>
                <a:ext cx="5030157" cy="592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8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1542" y="1402032"/>
                <a:ext cx="5030157" cy="592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7"/>
              <p:cNvSpPr txBox="1"/>
              <p:nvPr/>
            </p:nvSpPr>
            <p:spPr>
              <a:xfrm>
                <a:off x="-553974" y="2050790"/>
                <a:ext cx="5391647" cy="1134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4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altLang="zh-CN" sz="14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400" dirty="0" smtClean="0"/>
              </a:p>
            </p:txBody>
          </p:sp>
        </mc:Choice>
        <mc:Fallback xmlns="">
          <p:sp>
            <p:nvSpPr>
              <p:cNvPr id="9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3974" y="2050790"/>
                <a:ext cx="5391647" cy="1134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-942296" y="3067674"/>
                <a:ext cx="6096000" cy="13572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2296" y="3067674"/>
                <a:ext cx="6096000" cy="1357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t="30785" r="42226" b="57975"/>
          <a:stretch/>
        </p:blipFill>
        <p:spPr>
          <a:xfrm>
            <a:off x="10014759" y="4241047"/>
            <a:ext cx="1005178" cy="1101565"/>
          </a:xfrm>
          <a:prstGeom prst="rect">
            <a:avLst/>
          </a:prstGeom>
        </p:spPr>
      </p:pic>
      <p:pic>
        <p:nvPicPr>
          <p:cNvPr id="13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3" t="1390" r="14793" b="20694"/>
          <a:stretch/>
        </p:blipFill>
        <p:spPr>
          <a:xfrm>
            <a:off x="8290734" y="938188"/>
            <a:ext cx="2790191" cy="309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2" t="5277" r="33779" b="56251"/>
          <a:stretch/>
        </p:blipFill>
        <p:spPr>
          <a:xfrm>
            <a:off x="9805209" y="2403665"/>
            <a:ext cx="1399594" cy="18373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6944" r="47408" b="39167"/>
          <a:stretch/>
        </p:blipFill>
        <p:spPr>
          <a:xfrm>
            <a:off x="8297176" y="3153529"/>
            <a:ext cx="1504950" cy="16383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4333" y="1157909"/>
            <a:ext cx="3463248" cy="182894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3404" y="4268632"/>
            <a:ext cx="2885861" cy="21654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23" y="4587632"/>
            <a:ext cx="2736523" cy="20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参考文献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E1BE81F-DF7A-4A34-A1F7-A0ABBF5CB415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00708" y="1026062"/>
            <a:ext cx="10515600" cy="4985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altLang="zh-CN" sz="1200" i="1" dirty="0" smtClean="0"/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S.W. </a:t>
            </a:r>
            <a:r>
              <a:rPr lang="en-US" altLang="zh-CN" sz="12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Rienstra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A. 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Hirschberg, An 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 to Acoustics</a:t>
            </a:r>
            <a:endParaRPr lang="en-US" altLang="zh-CN" sz="1200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King, L. V. (1934). On the Acoustic Radiation Pressure on Spheres. </a:t>
            </a:r>
            <a:r>
              <a:rPr lang="en-US" altLang="zh-CN" sz="1200" i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Proceedings of the Royal Society A: Mathematical, Physical and Engineering Sciences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i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147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(861), 212–240. https://doi.org/10.1098/rspa.1934.0215</a:t>
            </a:r>
            <a:endParaRPr lang="zh-CN" altLang="zh-CN" sz="1200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Gor’kov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L. P. (1962). On the Forces Acting on a Small Particle in an Acoustical Field in an Ideal Fluid. </a:t>
            </a:r>
            <a:r>
              <a:rPr lang="en-US" altLang="zh-CN" sz="1200" i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Soviet Physics </a:t>
            </a:r>
            <a:r>
              <a:rPr lang="en-US" altLang="zh-CN" sz="1200" i="1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Doklady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i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773.</a:t>
            </a: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300" dirty="0"/>
              <a:t>Drinkwater, Bruce W.. "Dynamic-field devices for the ultrasonic manipulation of </a:t>
            </a:r>
            <a:r>
              <a:rPr lang="en-US" altLang="zh-CN" sz="1300" dirty="0" err="1"/>
              <a:t>microparticles</a:t>
            </a:r>
            <a:r>
              <a:rPr lang="en-US" altLang="zh-CN" sz="1300" dirty="0"/>
              <a:t>." </a:t>
            </a:r>
            <a:r>
              <a:rPr lang="en-US" altLang="zh-CN" sz="1300" i="1" dirty="0"/>
              <a:t>Lab on a Chip</a:t>
            </a:r>
            <a:r>
              <a:rPr lang="en-US" altLang="zh-CN" sz="1300" dirty="0"/>
              <a:t> 16.13 (2016): 2360-2375.</a:t>
            </a:r>
            <a:endParaRPr lang="en-US" altLang="zh-CN" sz="1300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dirty="0" err="1" smtClean="0"/>
              <a:t>Marzo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Asier</a:t>
            </a:r>
            <a:r>
              <a:rPr lang="en-US" altLang="zh-CN" sz="1200" dirty="0"/>
              <a:t>, Adrian C. Barnes, and Bruce W. Drinkwater. "</a:t>
            </a:r>
            <a:r>
              <a:rPr lang="en-US" altLang="zh-CN" sz="1200" dirty="0" err="1"/>
              <a:t>TinyLev</a:t>
            </a:r>
            <a:r>
              <a:rPr lang="en-US" altLang="zh-CN" sz="1200" dirty="0"/>
              <a:t>: A multi-emitter single-axis acoustic levitator." </a:t>
            </a:r>
            <a:r>
              <a:rPr lang="en-US" altLang="zh-CN" sz="1200" i="1" dirty="0"/>
              <a:t>Review of Scientific Instruments</a:t>
            </a:r>
            <a:r>
              <a:rPr lang="en-US" altLang="zh-CN" sz="1200" dirty="0"/>
              <a:t> 88.8 (2017).</a:t>
            </a:r>
            <a:endParaRPr lang="zh-CN" altLang="zh-CN" sz="1200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dirty="0"/>
              <a:t>Andrade, Marco A B, A. L. </a:t>
            </a:r>
            <a:r>
              <a:rPr lang="en-US" altLang="zh-CN" sz="1200" dirty="0" err="1"/>
              <a:t>Bernassau</a:t>
            </a:r>
            <a:r>
              <a:rPr lang="en-US" altLang="zh-CN" sz="1200" dirty="0"/>
              <a:t>, and Julio C. </a:t>
            </a:r>
            <a:r>
              <a:rPr lang="en-US" altLang="zh-CN" sz="1200" dirty="0" err="1"/>
              <a:t>Adamowski</a:t>
            </a:r>
            <a:r>
              <a:rPr lang="en-US" altLang="zh-CN" sz="1200" dirty="0"/>
              <a:t>. "Acoustic levitation of a large solid sphere." </a:t>
            </a:r>
            <a:r>
              <a:rPr lang="en-US" altLang="zh-CN" sz="1200" i="1" dirty="0"/>
              <a:t>Applied Physics Letters</a:t>
            </a:r>
            <a:r>
              <a:rPr lang="en-US" altLang="zh-CN" sz="1200" dirty="0"/>
              <a:t> 109.4 (2016</a:t>
            </a:r>
            <a:r>
              <a:rPr lang="en-US" altLang="zh-CN" sz="1200" dirty="0" smtClean="0"/>
              <a:t>).</a:t>
            </a: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dirty="0" err="1"/>
              <a:t>Zang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Duyang</a:t>
            </a:r>
            <a:r>
              <a:rPr lang="en-US" altLang="zh-CN" sz="1200" dirty="0"/>
              <a:t>, et al. "Acoustic levitation of liquid drops: Dynamics, manipulation and phase transitions." </a:t>
            </a:r>
            <a:r>
              <a:rPr lang="en-US" altLang="zh-CN" sz="1200" i="1" dirty="0"/>
              <a:t>Advances in Colloid and Interface Science</a:t>
            </a:r>
            <a:r>
              <a:rPr lang="en-US" altLang="zh-CN" sz="1200" dirty="0"/>
              <a:t> (2017): </a:t>
            </a:r>
            <a:r>
              <a:rPr lang="en-US" altLang="zh-CN" sz="1200" dirty="0" smtClean="0"/>
              <a:t>77-85</a:t>
            </a: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dirty="0" err="1"/>
              <a:t>Zang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Duyang</a:t>
            </a:r>
            <a:r>
              <a:rPr lang="en-US" altLang="zh-CN" sz="1200" dirty="0"/>
              <a:t>, et al. "Acoustic levitation of soap bubbles in air: Beyond the half-wavelength limit of sound." </a:t>
            </a:r>
            <a:r>
              <a:rPr lang="en-US" altLang="zh-CN" sz="1200" i="1" dirty="0"/>
              <a:t>Applied Physics Letters</a:t>
            </a:r>
            <a:r>
              <a:rPr lang="en-US" altLang="zh-CN" sz="1200" dirty="0"/>
              <a:t> 110.12 (2017).</a:t>
            </a:r>
            <a:endParaRPr lang="en-US" altLang="zh-CN" sz="1200" dirty="0" smtClean="0"/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300" u="sng" dirty="0"/>
              <a:t>Ultrasonic Transducer Ultrasonic T </a:t>
            </a:r>
            <a:r>
              <a:rPr lang="en-US" altLang="zh-CN" sz="1300" u="sng" dirty="0" err="1"/>
              <a:t>ransducer</a:t>
            </a:r>
            <a:r>
              <a:rPr lang="en-US" altLang="zh-CN" sz="1300" u="sng" dirty="0"/>
              <a:t> - Mouser </a:t>
            </a:r>
            <a:r>
              <a:rPr lang="en-US" altLang="zh-CN" sz="1300" u="sng" dirty="0" smtClean="0"/>
              <a:t>Electronics, </a:t>
            </a:r>
            <a:r>
              <a:rPr lang="en-US" altLang="zh-CN" sz="1300" dirty="0" smtClean="0">
                <a:hlinkClick r:id="rId2"/>
              </a:rPr>
              <a:t>www.mouser.com/catalog/specsheets/KT-400242.pdf</a:t>
            </a:r>
            <a:endParaRPr lang="en-US" altLang="zh-CN" sz="1300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r>
              <a:rPr lang="en-US" altLang="zh-CN" sz="1200" dirty="0" err="1"/>
              <a:t>Marzo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Asier</a:t>
            </a:r>
            <a:r>
              <a:rPr lang="en-US" altLang="zh-CN" sz="1200" dirty="0"/>
              <a:t>, et al. "Holographic acoustic elements for manipulation of levitated objects." </a:t>
            </a:r>
            <a:r>
              <a:rPr lang="en-US" altLang="zh-CN" sz="1200" i="1" dirty="0"/>
              <a:t>Nature Communications</a:t>
            </a:r>
            <a:r>
              <a:rPr lang="en-US" altLang="zh-CN" sz="1200" dirty="0"/>
              <a:t> 6.1 (2015): 8661-8661</a:t>
            </a:r>
            <a:r>
              <a:rPr lang="en-US" altLang="zh-CN" sz="1200" dirty="0" smtClean="0"/>
              <a:t>.</a:t>
            </a:r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endParaRPr lang="en-US" altLang="zh-CN" sz="1200" dirty="0"/>
          </a:p>
          <a:p>
            <a:pPr marL="571500" indent="-342900" algn="just">
              <a:lnSpc>
                <a:spcPts val="2000"/>
              </a:lnSpc>
              <a:buFont typeface="+mj-lt"/>
              <a:buAutoNum type="arabicPeriod"/>
            </a:pPr>
            <a:endParaRPr lang="zh-CN" altLang="zh-CN" sz="1200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i="1" dirty="0"/>
          </a:p>
        </p:txBody>
      </p:sp>
    </p:spTree>
    <p:extLst>
      <p:ext uri="{BB962C8B-B14F-4D97-AF65-F5344CB8AC3E}">
        <p14:creationId xmlns:p14="http://schemas.microsoft.com/office/powerpoint/2010/main" val="41267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2545025"/>
            <a:ext cx="9144000" cy="1655762"/>
          </a:xfrm>
        </p:spPr>
        <p:txBody>
          <a:bodyPr/>
          <a:lstStyle/>
          <a:p>
            <a:r>
              <a:rPr lang="zh-CN" altLang="en-US" sz="3600" b="1" dirty="0" smtClean="0"/>
              <a:t>谢谢</a:t>
            </a:r>
            <a:endParaRPr lang="en-US" altLang="zh-CN" sz="3600" b="1" dirty="0" smtClean="0"/>
          </a:p>
          <a:p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期</a:t>
            </a:r>
            <a:r>
              <a:rPr lang="zh-CN" altLang="en-US" sz="1800" dirty="0" smtClean="0">
                <a:solidFill>
                  <a:schemeClr val="bg2">
                    <a:lumMod val="50000"/>
                  </a:schemeClr>
                </a:solidFill>
              </a:rPr>
              <a:t>待与诸位同学进行友好的学术交流讨论！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2586-DBE4-4109-A5FE-019F9A2B5B12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 &amp; Summary </a:t>
            </a:r>
            <a:r>
              <a:rPr lang="zh-CN" altLang="en-US" dirty="0" smtClean="0"/>
              <a:t>回顾总结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1523144"/>
            <a:ext cx="74962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经典声学框架中，声场被描述为</a:t>
            </a:r>
            <a:r>
              <a:rPr lang="zh-CN" altLang="en-US" b="1" dirty="0" smtClean="0"/>
              <a:t>一</a:t>
            </a:r>
            <a:r>
              <a:rPr lang="zh-CN" altLang="en-US" b="1" dirty="0"/>
              <a:t>阶流体力学近似</a:t>
            </a:r>
            <a:r>
              <a:rPr lang="zh-CN" altLang="en-US" dirty="0"/>
              <a:t>下</a:t>
            </a:r>
            <a:r>
              <a:rPr lang="zh-CN" altLang="en-US" dirty="0" smtClean="0"/>
              <a:t>的</a:t>
            </a:r>
            <a:r>
              <a:rPr lang="zh-CN" altLang="en-US" b="1" dirty="0" smtClean="0">
                <a:solidFill>
                  <a:srgbClr val="FF0000"/>
                </a:solidFill>
              </a:rPr>
              <a:t>边值问题</a:t>
            </a:r>
            <a:r>
              <a:rPr lang="en-US" altLang="zh-CN" b="1" dirty="0" smtClean="0"/>
              <a:t>[1]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"/>
              <p:cNvSpPr txBox="1"/>
              <p:nvPr/>
            </p:nvSpPr>
            <p:spPr>
              <a:xfrm>
                <a:off x="0" y="2213855"/>
                <a:ext cx="5030157" cy="776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3855"/>
                <a:ext cx="5030157" cy="776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6857" y="3706157"/>
                <a:ext cx="3908891" cy="77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7" y="3706157"/>
                <a:ext cx="3908891" cy="777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8275" y="3173695"/>
            <a:ext cx="11114315" cy="383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 smtClean="0"/>
              <a:t>声场中</a:t>
            </a:r>
            <a:r>
              <a:rPr lang="zh-CN" altLang="en-US" sz="1600" b="1" dirty="0" smtClean="0"/>
              <a:t>线度小于半波长</a:t>
            </a:r>
            <a:r>
              <a:rPr lang="zh-CN" altLang="en-US" sz="1600" dirty="0" smtClean="0"/>
              <a:t>的粒子受到</a:t>
            </a:r>
            <a:r>
              <a:rPr lang="zh-CN" altLang="en-US" sz="1600" b="1" dirty="0" smtClean="0"/>
              <a:t>声压辐射力</a:t>
            </a:r>
            <a:r>
              <a:rPr lang="zh-CN" altLang="en-US" sz="1600" dirty="0"/>
              <a:t>（</a:t>
            </a:r>
            <a:r>
              <a:rPr lang="en-US" altLang="zh-CN" sz="1600" i="1" dirty="0" smtClean="0"/>
              <a:t>Acoustic Radiation Force</a:t>
            </a:r>
            <a:r>
              <a:rPr lang="zh-CN" altLang="en-US" sz="1600" dirty="0" smtClean="0"/>
              <a:t>）作用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80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Phenomenon &amp; Description </a:t>
            </a:r>
            <a:r>
              <a:rPr lang="zh-CN" altLang="en-US" dirty="0"/>
              <a:t>现象与描述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957" y="1293341"/>
            <a:ext cx="10405844" cy="1399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Small objects can levitate in acoustic </a:t>
            </a:r>
            <a:r>
              <a:rPr lang="en-US" altLang="zh-CN" dirty="0">
                <a:solidFill>
                  <a:srgbClr val="FF0000"/>
                </a:solidFill>
              </a:rPr>
              <a:t>standing waves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Investigate</a:t>
            </a:r>
            <a:r>
              <a:rPr lang="en-US" altLang="zh-CN" dirty="0" smtClean="0"/>
              <a:t> </a:t>
            </a:r>
            <a:r>
              <a:rPr lang="en-US" altLang="zh-CN" dirty="0"/>
              <a:t>the phenomenon. To what extent can you </a:t>
            </a:r>
            <a:r>
              <a:rPr lang="en-US" altLang="zh-CN" dirty="0">
                <a:solidFill>
                  <a:srgbClr val="FF0000"/>
                </a:solidFill>
              </a:rPr>
              <a:t>manipulate</a:t>
            </a:r>
            <a:r>
              <a:rPr lang="en-US" altLang="zh-CN" dirty="0"/>
              <a:t> the objects</a:t>
            </a:r>
            <a:r>
              <a:rPr lang="en-US" altLang="zh-CN" dirty="0" smtClean="0"/>
              <a:t>?</a:t>
            </a:r>
          </a:p>
          <a:p>
            <a:pPr marL="0" indent="0">
              <a:buNone/>
            </a:pPr>
            <a:r>
              <a:rPr lang="zh-CN" altLang="en-US" dirty="0" smtClean="0"/>
              <a:t>微小物体可以在驻波声场中悬浮，探究这一现象。你可以在什么程度上操作悬浮物体？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7615" y="3201168"/>
            <a:ext cx="3987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问题</a:t>
            </a:r>
            <a:r>
              <a:rPr lang="en-US" altLang="zh-CN" sz="2000" b="1" dirty="0"/>
              <a:t>A</a:t>
            </a:r>
            <a:r>
              <a:rPr lang="zh-CN" altLang="en-US" sz="2000" dirty="0" smtClean="0"/>
              <a:t>：解释并</a:t>
            </a:r>
            <a:r>
              <a:rPr lang="zh-CN" altLang="en-US" sz="2000" b="1" dirty="0" smtClean="0"/>
              <a:t>探究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b="1" i="1" dirty="0" smtClean="0"/>
              <a:t>Investigate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这一现象。</a:t>
            </a:r>
            <a:endParaRPr lang="en-US" altLang="zh-CN" sz="2000" dirty="0" smtClean="0"/>
          </a:p>
          <a:p>
            <a:r>
              <a:rPr lang="zh-CN" altLang="en-US" sz="2000" b="1" dirty="0"/>
              <a:t>问</a:t>
            </a:r>
            <a:r>
              <a:rPr lang="zh-CN" altLang="en-US" sz="2000" b="1" dirty="0" smtClean="0"/>
              <a:t>题</a:t>
            </a:r>
            <a:r>
              <a:rPr lang="en-US" altLang="zh-CN" sz="2000" b="1" dirty="0" smtClean="0"/>
              <a:t>B</a:t>
            </a:r>
            <a:r>
              <a:rPr lang="zh-CN" altLang="en-US" sz="2000" dirty="0" smtClean="0"/>
              <a:t>：能够在何种程度上</a:t>
            </a:r>
            <a:r>
              <a:rPr lang="zh-CN" altLang="en-US" sz="2000" b="1" dirty="0" smtClean="0"/>
              <a:t>操作</a:t>
            </a:r>
            <a:r>
              <a:rPr lang="en-US" altLang="zh-CN" sz="2000" dirty="0" smtClean="0"/>
              <a:t>(</a:t>
            </a:r>
            <a:r>
              <a:rPr lang="en-US" altLang="zh-CN" sz="2000" b="1" i="1" dirty="0" smtClean="0"/>
              <a:t>Manipulate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悬浮物体？</a:t>
            </a:r>
            <a:endParaRPr lang="zh-CN" altLang="en-US" sz="2000" dirty="0"/>
          </a:p>
        </p:txBody>
      </p:sp>
      <p:pic>
        <p:nvPicPr>
          <p:cNvPr id="6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59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422" y="2791721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9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8312"/>
                <a:ext cx="4465866" cy="42606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1. </a:t>
                </a:r>
                <a:r>
                  <a:rPr lang="zh-CN" altLang="en-US" dirty="0" smtClean="0"/>
                  <a:t>声源边界条件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sz="1800" dirty="0" smtClean="0"/>
                  <a:t>常见的超声换能器和发射器可视为边界上以特定频率振动</a:t>
                </a:r>
                <a:r>
                  <a:rPr lang="zh-CN" altLang="en-US" sz="1800" dirty="0"/>
                  <a:t>的</a:t>
                </a:r>
                <a:r>
                  <a:rPr lang="zh-CN" altLang="en-US" sz="1800" dirty="0" smtClean="0"/>
                  <a:t>平面</a:t>
                </a:r>
                <a:endParaRPr lang="en-US" altLang="zh-CN" sz="1800" dirty="0" smtClean="0"/>
              </a:p>
              <a:p>
                <a:pPr marL="0" indent="0">
                  <a:buNone/>
                </a:pPr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800" b="1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8312"/>
                <a:ext cx="4465866" cy="4260699"/>
              </a:xfrm>
              <a:blipFill>
                <a:blip r:embed="rId2"/>
                <a:stretch>
                  <a:fillRect l="-1503" t="-1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206041"/>
            <a:ext cx="446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D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边界条件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75136" y="1908312"/>
                <a:ext cx="4465866" cy="4260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 smtClean="0"/>
                  <a:t>2. </a:t>
                </a:r>
                <a:r>
                  <a:rPr lang="zh-CN" altLang="en-US" dirty="0"/>
                  <a:t>硬</a:t>
                </a:r>
                <a:r>
                  <a:rPr lang="zh-CN" altLang="en-US" dirty="0" smtClean="0"/>
                  <a:t>质平面边界条件</a:t>
                </a:r>
                <a:endParaRPr lang="en-US" altLang="zh-CN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136" y="1908312"/>
                <a:ext cx="4465866" cy="4260699"/>
              </a:xfrm>
              <a:prstGeom prst="rect">
                <a:avLst/>
              </a:prstGeom>
              <a:blipFill>
                <a:blip r:embed="rId3"/>
                <a:stretch>
                  <a:fillRect l="-1364" t="-1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3769120"/>
                <a:ext cx="192136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: </a:t>
                </a:r>
                <a:r>
                  <a:rPr lang="zh-CN" altLang="en-US" dirty="0"/>
                  <a:t>介质总压强</a:t>
                </a:r>
                <a:r>
                  <a:rPr lang="zh-CN" altLang="en-US" dirty="0" smtClean="0"/>
                  <a:t>场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介质静态密</a:t>
                </a:r>
                <a:r>
                  <a:rPr lang="zh-CN" altLang="en-US" dirty="0" smtClean="0"/>
                  <a:t>度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dirty="0" smtClean="0"/>
                  <a:t>：边界法向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声源</a:t>
                </a:r>
                <a:r>
                  <a:rPr lang="zh-CN" altLang="en-US" dirty="0" smtClean="0"/>
                  <a:t>角频率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声源振幅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69120"/>
                <a:ext cx="1921360" cy="2031325"/>
              </a:xfrm>
              <a:prstGeom prst="rect">
                <a:avLst/>
              </a:prstGeom>
              <a:blipFill>
                <a:blip r:embed="rId4"/>
                <a:stretch>
                  <a:fillRect t="-2096" r="-2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9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 &amp; Background </a:t>
            </a:r>
            <a:r>
              <a:rPr lang="zh-CN" altLang="en-US" dirty="0" smtClean="0"/>
              <a:t>背景与回顾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412340"/>
            <a:ext cx="5761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声悬浮</a:t>
            </a:r>
            <a:r>
              <a:rPr lang="zh-CN" altLang="en-US" dirty="0" smtClean="0"/>
              <a:t>（</a:t>
            </a:r>
            <a:r>
              <a:rPr lang="en-US" altLang="zh-CN" b="1" i="1" dirty="0" smtClean="0"/>
              <a:t>Acoustic Levitation</a:t>
            </a:r>
            <a:r>
              <a:rPr lang="zh-CN" altLang="en-US" dirty="0" smtClean="0"/>
              <a:t>）是一种利用高强度超声波产生的声压在介质中悬浮物质的技术。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5483" y="2149776"/>
            <a:ext cx="4517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广泛用于实验室和工业生产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非接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触，安全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可用于非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磁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性物质悬浮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3238628"/>
            <a:ext cx="5635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A.  </a:t>
            </a:r>
            <a:r>
              <a:rPr lang="zh-CN" altLang="en-US" sz="1600" b="1" dirty="0" smtClean="0"/>
              <a:t>经典声学理论框架相对成熟，足以支撑工业应用。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B.  </a:t>
            </a:r>
            <a:r>
              <a:rPr lang="zh-CN" altLang="en-US" sz="1600" b="1" dirty="0" smtClean="0"/>
              <a:t>目前研究集中于可用设备的设计论证以及物质操纵可能性的探索。</a:t>
            </a:r>
            <a:endParaRPr lang="zh-CN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96240" y="4751322"/>
            <a:ext cx="549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单</a:t>
            </a:r>
            <a:r>
              <a:rPr lang="zh-CN" altLang="en-US" dirty="0" smtClean="0">
                <a:solidFill>
                  <a:srgbClr val="FF0000"/>
                </a:solidFill>
              </a:rPr>
              <a:t>轴声悬浮</a:t>
            </a:r>
            <a:r>
              <a:rPr lang="en-US" altLang="zh-CN" dirty="0" smtClean="0">
                <a:solidFill>
                  <a:srgbClr val="FF0000"/>
                </a:solidFill>
              </a:rPr>
              <a:t>[2,3]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声悬浮阵列</a:t>
            </a:r>
            <a:r>
              <a:rPr lang="en-US" altLang="zh-CN" dirty="0" smtClean="0">
                <a:solidFill>
                  <a:srgbClr val="FF0000"/>
                </a:solidFill>
              </a:rPr>
              <a:t>[4]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025" y="3974227"/>
            <a:ext cx="5059518" cy="20620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40" y="1073129"/>
            <a:ext cx="3295460" cy="25809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1361" y="4224471"/>
            <a:ext cx="178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探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究目标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19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原理</a:t>
            </a:r>
            <a:r>
              <a:rPr lang="zh-CN" altLang="en-US" dirty="0" smtClean="0"/>
              <a:t>与</a:t>
            </a:r>
            <a:r>
              <a:rPr lang="zh-CN" altLang="en-US" dirty="0"/>
              <a:t>解释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51162" y="1865947"/>
                <a:ext cx="30976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介</a:t>
                </a:r>
                <a:r>
                  <a:rPr lang="zh-CN" altLang="en-US" dirty="0" smtClean="0"/>
                  <a:t>质静态密度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 smtClean="0"/>
                  <a:t> : </a:t>
                </a:r>
                <a:r>
                  <a:rPr lang="zh-CN" altLang="en-US" dirty="0" smtClean="0"/>
                  <a:t>波动压强场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点压源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zh-CN" altLang="en-US" b="1" i="1" dirty="0" smtClean="0"/>
                  <a:t> </a:t>
                </a:r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偶极源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i="1" dirty="0" smtClean="0"/>
                  <a:t> </a:t>
                </a:r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介质中波速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162" y="1865947"/>
                <a:ext cx="3097696" cy="1477328"/>
              </a:xfrm>
              <a:prstGeom prst="rect">
                <a:avLst/>
              </a:prstGeom>
              <a:blipFill>
                <a:blip r:embed="rId2"/>
                <a:stretch>
                  <a:fillRect l="-394" t="-2893" b="-6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908328" y="1706024"/>
            <a:ext cx="7496201" cy="3898172"/>
            <a:chOff x="947256" y="1383035"/>
            <a:chExt cx="7302222" cy="4582707"/>
          </a:xfrm>
        </p:grpSpPr>
        <p:sp>
          <p:nvSpPr>
            <p:cNvPr id="7" name="文本框 6"/>
            <p:cNvSpPr txBox="1"/>
            <p:nvPr/>
          </p:nvSpPr>
          <p:spPr>
            <a:xfrm>
              <a:off x="947256" y="1383035"/>
              <a:ext cx="7302222" cy="597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/>
                <a:t>经典声学框架中，声场被描述为</a:t>
              </a:r>
              <a:r>
                <a:rPr lang="zh-CN" altLang="en-US" b="1" dirty="0" smtClean="0"/>
                <a:t>一</a:t>
              </a:r>
              <a:r>
                <a:rPr lang="zh-CN" altLang="en-US" b="1" dirty="0"/>
                <a:t>阶流体力学近似</a:t>
              </a:r>
              <a:r>
                <a:rPr lang="zh-CN" altLang="en-US" dirty="0"/>
                <a:t>下</a:t>
              </a:r>
              <a:r>
                <a:rPr lang="zh-CN" altLang="en-US" dirty="0" smtClean="0"/>
                <a:t>的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边值问题</a:t>
              </a:r>
              <a:r>
                <a:rPr lang="en-US" altLang="zh-CN" b="1" dirty="0" smtClean="0"/>
                <a:t>[1]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17104" y="2164673"/>
                  <a:ext cx="6437243" cy="1152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104" y="2164673"/>
                  <a:ext cx="6437243" cy="11520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47256" y="3481308"/>
                  <a:ext cx="7057591" cy="759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通常情况下，</a:t>
                  </a:r>
                  <a:r>
                    <a:rPr lang="zh-CN" altLang="en-US" b="1" dirty="0"/>
                    <a:t>均</a:t>
                  </a:r>
                  <a:r>
                    <a:rPr lang="zh-CN" altLang="en-US" b="1" dirty="0" smtClean="0"/>
                    <a:t>匀静滞流</a:t>
                  </a:r>
                  <a:r>
                    <a:rPr lang="zh-CN" altLang="en-US" b="1" dirty="0"/>
                    <a:t>体</a:t>
                  </a:r>
                  <a:r>
                    <a:rPr lang="zh-CN" altLang="en-US" dirty="0"/>
                    <a:t>（</a:t>
                  </a:r>
                  <a:r>
                    <a:rPr lang="en-US" altLang="zh-CN" i="1" dirty="0"/>
                    <a:t>quiescent fluid</a:t>
                  </a:r>
                  <a:r>
                    <a:rPr lang="zh-CN" altLang="en-US" dirty="0"/>
                    <a:t>）中</a:t>
                  </a:r>
                  <a:r>
                    <a:rPr lang="zh-CN" altLang="en-US" dirty="0" smtClean="0"/>
                    <a:t>的</a:t>
                  </a:r>
                  <a:r>
                    <a:rPr lang="zh-CN" altLang="en-US" dirty="0"/>
                    <a:t>外</a:t>
                  </a:r>
                  <a:r>
                    <a:rPr lang="zh-CN" altLang="en-US" dirty="0" smtClean="0"/>
                    <a:t>源项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zh-CN" altLang="en-US" dirty="0"/>
                    <a:t> </a:t>
                  </a:r>
                  <a:r>
                    <a:rPr lang="zh-CN" altLang="en-US" dirty="0" smtClean="0"/>
                    <a:t>方程可简化为如下形式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6" y="3481308"/>
                  <a:ext cx="7057591" cy="759829"/>
                </a:xfrm>
                <a:prstGeom prst="rect">
                  <a:avLst/>
                </a:prstGeom>
                <a:blipFill>
                  <a:blip r:embed="rId4"/>
                  <a:stretch>
                    <a:fillRect l="-673" t="-7547" b="-122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88605" y="4405706"/>
                  <a:ext cx="4899992" cy="913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605" y="4405706"/>
                  <a:ext cx="4899992" cy="9133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947256" y="5531554"/>
              <a:ext cx="6884779" cy="43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确</a:t>
              </a:r>
              <a:r>
                <a:rPr lang="zh-CN" altLang="en-US" dirty="0" smtClean="0"/>
                <a:t>定</a:t>
              </a:r>
              <a:r>
                <a:rPr lang="zh-CN" altLang="en-US" b="1" dirty="0"/>
                <a:t>边</a:t>
              </a:r>
              <a:r>
                <a:rPr lang="zh-CN" altLang="en-US" b="1" dirty="0" smtClean="0"/>
                <a:t>值和初值条件</a:t>
              </a:r>
              <a:r>
                <a:rPr lang="zh-CN" altLang="en-US" dirty="0" smtClean="0"/>
                <a:t>可以给出以上波动方程的解</a:t>
              </a:r>
              <a:endParaRPr lang="zh-CN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38200" y="1200538"/>
            <a:ext cx="289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A.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声场的基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本方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程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94803" y="4359676"/>
                <a:ext cx="42643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*依据惯例采用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符号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分</a:t>
                </a: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别表示介质静态密度，压强及声速，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表示声场产生的相应扰动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803" y="4359676"/>
                <a:ext cx="4264351" cy="523220"/>
              </a:xfrm>
              <a:prstGeom prst="rect">
                <a:avLst/>
              </a:prstGeom>
              <a:blipFill>
                <a:blip r:embed="rId6"/>
                <a:stretch>
                  <a:fillRect l="-429" t="-3488" r="-4571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46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 smtClean="0"/>
              <a:t>原理与</a:t>
            </a:r>
            <a:r>
              <a:rPr lang="zh-CN" altLang="en-US" dirty="0"/>
              <a:t>解释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87979"/>
            <a:ext cx="11114315" cy="3837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800" dirty="0" smtClean="0"/>
              <a:t>声场中</a:t>
            </a:r>
            <a:r>
              <a:rPr lang="zh-CN" altLang="en-US" sz="1800" b="1" dirty="0" smtClean="0"/>
              <a:t>线度小于半波长</a:t>
            </a:r>
            <a:r>
              <a:rPr lang="zh-CN" altLang="en-US" sz="1800" dirty="0" smtClean="0"/>
              <a:t>的粒子受到</a:t>
            </a:r>
            <a:r>
              <a:rPr lang="zh-CN" altLang="en-US" sz="1800" b="1" dirty="0" smtClean="0"/>
              <a:t>声压辐射力</a:t>
            </a:r>
            <a:r>
              <a:rPr lang="zh-CN" altLang="en-US" sz="1800" dirty="0"/>
              <a:t>（</a:t>
            </a:r>
            <a:r>
              <a:rPr lang="en-US" altLang="zh-CN" sz="1800" i="1" dirty="0" smtClean="0"/>
              <a:t>Acoustic Radiation Force</a:t>
            </a:r>
            <a:r>
              <a:rPr lang="zh-CN" altLang="en-US" sz="1800" dirty="0" smtClean="0"/>
              <a:t>）作用，其理论由</a:t>
            </a:r>
            <a:r>
              <a:rPr lang="en-US" altLang="zh-CN" sz="1800" dirty="0" err="1" smtClean="0"/>
              <a:t>Gor’kov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在</a:t>
            </a:r>
            <a:r>
              <a:rPr lang="en-US" altLang="zh-CN" sz="1800" dirty="0" smtClean="0"/>
              <a:t>1962</a:t>
            </a:r>
            <a:r>
              <a:rPr lang="zh-CN" altLang="en-US" sz="1800" dirty="0" smtClean="0"/>
              <a:t>给出</a:t>
            </a:r>
            <a:r>
              <a:rPr lang="en-US" altLang="zh-CN" sz="1800" dirty="0" smtClean="0"/>
              <a:t>[2][3]</a:t>
            </a:r>
            <a:endParaRPr lang="zh-CN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206041"/>
            <a:ext cx="446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B. 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声场与粒子的相互作用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2254" y="2291973"/>
                <a:ext cx="5391647" cy="2043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dirty="0" smtClean="0"/>
              </a:p>
              <a:p>
                <a:pPr>
                  <a:lnSpc>
                    <a:spcPct val="150000"/>
                  </a:lnSpc>
                </a:pPr>
                <a:endParaRPr lang="en-US" altLang="zh-CN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4" y="2291973"/>
                <a:ext cx="5391647" cy="2043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20326" y="2824284"/>
                <a:ext cx="2459603" cy="2883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声压辐射力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辐射力</a:t>
                </a:r>
                <a:r>
                  <a:rPr lang="zh-CN" altLang="en-US" dirty="0" smtClean="0"/>
                  <a:t>势场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粒子</a:t>
                </a:r>
                <a:r>
                  <a:rPr lang="zh-CN" altLang="en-US" dirty="0" smtClean="0"/>
                  <a:t>半径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粒子所在处压强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粒子速</a:t>
                </a:r>
                <a:r>
                  <a:rPr lang="zh-CN" altLang="en-US" dirty="0" smtClean="0"/>
                  <a:t>度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粒子密度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介质</a:t>
                </a:r>
                <a:r>
                  <a:rPr lang="zh-CN" altLang="en-US" dirty="0" smtClean="0"/>
                  <a:t>密</a:t>
                </a:r>
                <a:r>
                  <a:rPr lang="zh-CN" altLang="en-US" dirty="0"/>
                  <a:t>度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粒</a:t>
                </a:r>
                <a:r>
                  <a:rPr lang="zh-CN" altLang="en-US" dirty="0" smtClean="0"/>
                  <a:t>子压缩系数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/>
                  <a:t>流</a:t>
                </a:r>
                <a:r>
                  <a:rPr lang="zh-CN" altLang="en-US" dirty="0" smtClean="0"/>
                  <a:t>体介质压缩系数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326" y="2824284"/>
                <a:ext cx="2459603" cy="2883738"/>
              </a:xfrm>
              <a:prstGeom prst="rect">
                <a:avLst/>
              </a:prstGeom>
              <a:blipFill>
                <a:blip r:embed="rId3"/>
                <a:stretch>
                  <a:fillRect t="-1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38" y="3714054"/>
                <a:ext cx="6096000" cy="19897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8" y="3714054"/>
                <a:ext cx="6096000" cy="1989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7935845" y="2523346"/>
            <a:ext cx="431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在空气中方程可简化如下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108344" y="3313503"/>
                <a:ext cx="3908891" cy="77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44" y="3313503"/>
                <a:ext cx="3908891" cy="777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6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原理与解释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97245" y="1403286"/>
            <a:ext cx="4789567" cy="4336611"/>
            <a:chOff x="687780" y="1920359"/>
            <a:chExt cx="4941493" cy="41739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7758" y="2473390"/>
              <a:ext cx="2984263" cy="232422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22449" y="1920359"/>
              <a:ext cx="2086655" cy="3189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8" name="Snip Same Side Corner Rectangle 17"/>
            <p:cNvSpPr/>
            <p:nvPr/>
          </p:nvSpPr>
          <p:spPr>
            <a:xfrm>
              <a:off x="836839" y="5045529"/>
              <a:ext cx="2024743" cy="1036864"/>
            </a:xfrm>
            <a:prstGeom prst="snip2SameRect">
              <a:avLst>
                <a:gd name="adj1" fmla="val 16667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27678" y="5201415"/>
              <a:ext cx="1375684" cy="562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 smtClean="0"/>
                <a:t>Ultrasonic </a:t>
              </a:r>
            </a:p>
            <a:p>
              <a:r>
                <a:rPr lang="en-US" altLang="zh-CN" sz="1600" b="1" i="1" dirty="0" smtClean="0"/>
                <a:t>Transducer</a:t>
              </a:r>
              <a:endParaRPr lang="zh-CN" altLang="en-US" sz="1600" b="1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18529" y="1920360"/>
              <a:ext cx="1473655" cy="32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 smtClean="0"/>
                <a:t>Reflector</a:t>
              </a:r>
              <a:endParaRPr lang="zh-CN" altLang="en-US" sz="1600" b="1" i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45302" y="4643313"/>
              <a:ext cx="1730829" cy="5683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45302" y="5496832"/>
              <a:ext cx="1730829" cy="597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45302" y="4769471"/>
              <a:ext cx="1983922" cy="32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Signal-Generator</a:t>
              </a:r>
              <a:endParaRPr lang="zh-CN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45302" y="5624515"/>
              <a:ext cx="2383971" cy="325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Power Supply</a:t>
              </a:r>
              <a:endParaRPr lang="zh-CN" altLang="en-US" sz="1600" dirty="0"/>
            </a:p>
          </p:txBody>
        </p:sp>
        <p:cxnSp>
          <p:nvCxnSpPr>
            <p:cNvPr id="31" name="Straight Connector 30"/>
            <p:cNvCxnSpPr>
              <a:endCxn id="23" idx="1"/>
            </p:cNvCxnSpPr>
            <p:nvPr/>
          </p:nvCxnSpPr>
          <p:spPr>
            <a:xfrm flipV="1">
              <a:off x="3010642" y="4932400"/>
              <a:ext cx="234660" cy="17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26" idx="1"/>
            </p:cNvCxnSpPr>
            <p:nvPr/>
          </p:nvCxnSpPr>
          <p:spPr>
            <a:xfrm flipV="1">
              <a:off x="3010642" y="5787444"/>
              <a:ext cx="234660" cy="21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10642" y="4949664"/>
              <a:ext cx="0" cy="859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61582" y="5379422"/>
              <a:ext cx="1490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45438" y="2841890"/>
              <a:ext cx="162963" cy="16296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B0F0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745437" y="3551745"/>
              <a:ext cx="162963" cy="16296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B0F0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745436" y="4233766"/>
              <a:ext cx="162963" cy="16296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B0F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38200" y="5936773"/>
            <a:ext cx="249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单轴声悬浮装置构成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1623011" y="3176842"/>
            <a:ext cx="1527595" cy="643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76136" y="3658175"/>
            <a:ext cx="204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 smtClean="0">
                <a:solidFill>
                  <a:schemeClr val="accent1">
                    <a:lumMod val="75000"/>
                  </a:schemeClr>
                </a:solidFill>
              </a:rPr>
              <a:t>波节处</a:t>
            </a:r>
            <a:r>
              <a:rPr lang="zh-CN" altLang="en-US" sz="1600" u="sng" dirty="0">
                <a:solidFill>
                  <a:schemeClr val="accent1">
                    <a:lumMod val="75000"/>
                  </a:schemeClr>
                </a:solidFill>
              </a:rPr>
              <a:t>悬</a:t>
            </a:r>
            <a:r>
              <a:rPr lang="zh-CN" altLang="en-US" sz="1600" u="sng" dirty="0" smtClean="0">
                <a:solidFill>
                  <a:schemeClr val="accent1">
                    <a:lumMod val="75000"/>
                  </a:schemeClr>
                </a:solidFill>
              </a:rPr>
              <a:t>浮微粒</a:t>
            </a:r>
            <a:endParaRPr lang="zh-CN" altLang="en-US" sz="1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775415" y="1623411"/>
            <a:ext cx="7784264" cy="1903750"/>
            <a:chOff x="3361633" y="1597461"/>
            <a:chExt cx="7784264" cy="1903750"/>
          </a:xfrm>
        </p:grpSpPr>
        <p:sp>
          <p:nvSpPr>
            <p:cNvPr id="14" name="TextBox 13"/>
            <p:cNvSpPr txBox="1"/>
            <p:nvPr/>
          </p:nvSpPr>
          <p:spPr>
            <a:xfrm>
              <a:off x="3361633" y="1597461"/>
              <a:ext cx="7784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以最常见的</a:t>
              </a:r>
              <a:r>
                <a:rPr lang="zh-CN" altLang="en-US" b="1" dirty="0" smtClean="0"/>
                <a:t>单轴驻波声悬浮</a:t>
              </a:r>
              <a:r>
                <a:rPr lang="zh-CN" altLang="en-US" dirty="0" smtClean="0"/>
                <a:t>（</a:t>
              </a:r>
              <a:r>
                <a:rPr lang="en-US" altLang="zh-CN" i="1" dirty="0" smtClean="0"/>
                <a:t>Single-axis Acoustic Levitator</a:t>
              </a:r>
              <a:r>
                <a:rPr lang="zh-CN" altLang="en-US" dirty="0" smtClean="0"/>
                <a:t>）为例：</a:t>
              </a:r>
              <a:endParaRPr lang="zh-CN" alt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49389" y="2040570"/>
              <a:ext cx="330476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70C0"/>
                  </a:solidFill>
                </a:rPr>
                <a:t>大功率超声换能器</a:t>
              </a:r>
              <a:endParaRPr lang="en-US" altLang="zh-CN" sz="1600" dirty="0">
                <a:solidFill>
                  <a:srgbClr val="0070C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70C0"/>
                  </a:solidFill>
                </a:rPr>
                <a:t>声波反射</a:t>
              </a:r>
              <a:r>
                <a:rPr lang="zh-CN" altLang="en-US" sz="1600" dirty="0" smtClean="0">
                  <a:solidFill>
                    <a:srgbClr val="0070C0"/>
                  </a:solidFill>
                </a:rPr>
                <a:t>面（或对称换能器）</a:t>
              </a:r>
              <a:endParaRPr lang="en-US" altLang="zh-CN" sz="1600" dirty="0">
                <a:solidFill>
                  <a:srgbClr val="0070C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70C0"/>
                  </a:solidFill>
                </a:rPr>
                <a:t>高频信号发生器</a:t>
              </a:r>
              <a:endParaRPr lang="en-US" altLang="zh-CN" sz="1600" dirty="0">
                <a:solidFill>
                  <a:srgbClr val="0070C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70C0"/>
                  </a:solidFill>
                </a:rPr>
                <a:t>供电电源</a:t>
              </a:r>
              <a:endParaRPr lang="en-US" altLang="zh-CN" sz="1600" dirty="0">
                <a:solidFill>
                  <a:srgbClr val="0070C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86937" y="3162657"/>
              <a:ext cx="7166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调整二者轴距至波长整数倍以产生同相位对向行波。</a:t>
              </a:r>
              <a:endParaRPr lang="zh-CN" altLang="en-US" sz="1600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331675" y="1111787"/>
            <a:ext cx="528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驻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波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发生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原理</a:t>
            </a:r>
          </a:p>
        </p:txBody>
      </p:sp>
      <p:grpSp>
        <p:nvGrpSpPr>
          <p:cNvPr id="2049" name="Group 2048"/>
          <p:cNvGrpSpPr/>
          <p:nvPr/>
        </p:nvGrpSpPr>
        <p:grpSpPr>
          <a:xfrm>
            <a:off x="5002774" y="3693543"/>
            <a:ext cx="6208434" cy="695921"/>
            <a:chOff x="5386812" y="3736591"/>
            <a:chExt cx="5824395" cy="65287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812" y="3736591"/>
              <a:ext cx="3287590" cy="62681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560" y="3749642"/>
              <a:ext cx="2679647" cy="639822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634" y="5025542"/>
            <a:ext cx="2926596" cy="836171"/>
          </a:xfrm>
          <a:prstGeom prst="rect">
            <a:avLst/>
          </a:prstGeom>
        </p:spPr>
      </p:pic>
      <p:sp>
        <p:nvSpPr>
          <p:cNvPr id="2048" name="Rectangle 2047"/>
          <p:cNvSpPr/>
          <p:nvPr/>
        </p:nvSpPr>
        <p:spPr>
          <a:xfrm>
            <a:off x="5615551" y="4512475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二者叠加形成驻波声</a:t>
            </a:r>
            <a:r>
              <a:rPr lang="zh-CN" altLang="en-US" sz="1600" dirty="0" smtClean="0"/>
              <a:t>场：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1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原理</a:t>
            </a:r>
            <a:r>
              <a:rPr lang="zh-CN" altLang="en-US" dirty="0" smtClean="0"/>
              <a:t>与</a:t>
            </a:r>
            <a:r>
              <a:rPr lang="zh-CN" altLang="en-US" dirty="0"/>
              <a:t>解释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16747"/>
            <a:ext cx="5031922" cy="6824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600" b="1" dirty="0" smtClean="0"/>
              <a:t>单轴声悬浮装置</a:t>
            </a:r>
            <a:r>
              <a:rPr lang="zh-CN" altLang="en-US" sz="1600" dirty="0" smtClean="0"/>
              <a:t>（</a:t>
            </a:r>
            <a:r>
              <a:rPr lang="en-US" altLang="zh-CN" sz="1600" i="1" dirty="0" smtClean="0"/>
              <a:t>Single-axis Acoustic Levitator</a:t>
            </a:r>
            <a:r>
              <a:rPr lang="zh-CN" altLang="en-US" sz="1600" dirty="0" smtClean="0"/>
              <a:t>）产生的驻波可以采用一维形式方程近似描述</a:t>
            </a:r>
            <a:endParaRPr lang="zh-CN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206041"/>
            <a:ext cx="446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D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. 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一维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驻波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及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其形成的势阱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2859" y="2335126"/>
                <a:ext cx="4465865" cy="1713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59" y="2335126"/>
                <a:ext cx="4465865" cy="17133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64781" y="4133118"/>
            <a:ext cx="3156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带</a:t>
            </a:r>
            <a:r>
              <a:rPr lang="zh-CN" altLang="en-US" sz="1600" dirty="0" smtClean="0"/>
              <a:t>入</a:t>
            </a:r>
            <a:r>
              <a:rPr lang="en-US" altLang="zh-CN" sz="1600" dirty="0" err="1" smtClean="0"/>
              <a:t>Gorkov</a:t>
            </a:r>
            <a:r>
              <a:rPr lang="zh-CN" altLang="en-US" sz="1600" dirty="0" smtClean="0"/>
              <a:t>势方程可得</a:t>
            </a:r>
            <a:endParaRPr lang="en-US" altLang="zh-CN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4092" y="4302395"/>
                <a:ext cx="4834393" cy="17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92" y="4302395"/>
                <a:ext cx="4834393" cy="17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75158" y="4906400"/>
                <a:ext cx="23456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/>
                  <a:t>A</a:t>
                </a:r>
                <a:r>
                  <a:rPr lang="en-US" altLang="zh-CN" dirty="0" smtClean="0"/>
                  <a:t>: </a:t>
                </a:r>
                <a:r>
                  <a:rPr lang="zh-CN" altLang="en-US" dirty="0"/>
                  <a:t>单</a:t>
                </a:r>
                <a:r>
                  <a:rPr lang="zh-CN" altLang="en-US" dirty="0" smtClean="0"/>
                  <a:t>列平面波振幅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平面波角频率</a:t>
                </a:r>
                <a:endParaRPr lang="en-US" altLang="zh-CN" dirty="0" smtClean="0"/>
              </a:p>
              <a:p>
                <a:r>
                  <a:rPr lang="en-US" altLang="zh-CN" i="1" dirty="0" smtClean="0"/>
                  <a:t>k </a:t>
                </a:r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平面波波数</a:t>
                </a:r>
                <a:endParaRPr lang="en-US" altLang="zh-CN" i="1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158" y="4906400"/>
                <a:ext cx="2345635" cy="923330"/>
              </a:xfrm>
              <a:prstGeom prst="rect">
                <a:avLst/>
              </a:prstGeom>
              <a:blipFill>
                <a:blip r:embed="rId4"/>
                <a:stretch>
                  <a:fillRect l="-2338" t="-5298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096000" y="1424359"/>
            <a:ext cx="5942792" cy="3332705"/>
            <a:chOff x="6397810" y="420310"/>
            <a:chExt cx="5942792" cy="3332705"/>
          </a:xfrm>
        </p:grpSpPr>
        <p:grpSp>
          <p:nvGrpSpPr>
            <p:cNvPr id="6" name="Group 5"/>
            <p:cNvGrpSpPr/>
            <p:nvPr/>
          </p:nvGrpSpPr>
          <p:grpSpPr>
            <a:xfrm>
              <a:off x="6397810" y="420310"/>
              <a:ext cx="5942792" cy="3332705"/>
              <a:chOff x="5973269" y="1653272"/>
              <a:chExt cx="5942792" cy="333270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3269" y="2258837"/>
                <a:ext cx="5519836" cy="272714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252374" y="1653272"/>
                <a:ext cx="26636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u="sng" dirty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驻</a:t>
                </a:r>
                <a:r>
                  <a:rPr lang="zh-CN" altLang="en-US" sz="1600" b="1" u="sng" dirty="0" smtClean="0">
                    <a:solidFill>
                      <a:schemeClr val="accent1">
                        <a:lumMod val="75000"/>
                      </a:schemeClr>
                    </a:solidFill>
                    <a:latin typeface="+mj-ea"/>
                    <a:ea typeface="+mj-ea"/>
                  </a:rPr>
                  <a:t>波波节处存在势阱，粒子被梯度力束缚于波节位置</a:t>
                </a:r>
                <a:endParaRPr lang="zh-CN" altLang="en-US" sz="1600" b="1" u="sng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V="1">
                <a:off x="8046720" y="2182914"/>
                <a:ext cx="1284792" cy="98576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8062897" y="1953526"/>
              <a:ext cx="414792" cy="148283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4381500" y="5837960"/>
            <a:ext cx="59055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2033" y="4623567"/>
            <a:ext cx="5120976" cy="7210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800" b="1" dirty="0" smtClean="0">
                <a:solidFill>
                  <a:schemeClr val="accent1"/>
                </a:solidFill>
              </a:rPr>
              <a:t>基本超声实验单元</a:t>
            </a:r>
            <a:r>
              <a:rPr lang="en-US" altLang="zh-CN" sz="1800" b="1" dirty="0">
                <a:solidFill>
                  <a:schemeClr val="accent1"/>
                </a:solidFill>
              </a:rPr>
              <a:t>[9</a:t>
            </a:r>
            <a:r>
              <a:rPr lang="en-US" altLang="zh-CN" sz="1800" b="1" dirty="0" smtClean="0">
                <a:solidFill>
                  <a:schemeClr val="accent1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accent1"/>
                </a:solidFill>
              </a:rPr>
              <a:t>KS-P1040/1025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系列超声发射头（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Ultrasonic Transmitter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）</a:t>
            </a:r>
            <a:endParaRPr lang="en-US" altLang="zh-CN" sz="1600" b="1" dirty="0" smtClean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No.16 Acoustic Levitation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71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基本介绍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7609" y="1202968"/>
            <a:ext cx="6247048" cy="3398901"/>
            <a:chOff x="132956" y="1233074"/>
            <a:chExt cx="6055119" cy="3411854"/>
          </a:xfrm>
        </p:grpSpPr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2177747390"/>
                </p:ext>
              </p:extLst>
            </p:nvPr>
          </p:nvGraphicFramePr>
          <p:xfrm>
            <a:off x="838200" y="1233074"/>
            <a:ext cx="3854450" cy="28617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1536700" y="3948729"/>
              <a:ext cx="2225675" cy="400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u="sng" dirty="0" smtClean="0">
                  <a:solidFill>
                    <a:srgbClr val="00B050"/>
                  </a:solidFill>
                </a:rPr>
                <a:t>超声阵列设计</a:t>
              </a:r>
              <a:endParaRPr lang="zh-CN" altLang="en-US" b="1" u="sng" dirty="0">
                <a:solidFill>
                  <a:srgbClr val="00B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443796" y="3058789"/>
              <a:ext cx="250852" cy="85135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299217" y="3123526"/>
              <a:ext cx="78574" cy="82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197225" y="3948729"/>
              <a:ext cx="2990850" cy="400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u="sng" dirty="0">
                  <a:solidFill>
                    <a:srgbClr val="0070C0"/>
                  </a:solidFill>
                </a:rPr>
                <a:t>粒</a:t>
              </a:r>
              <a:r>
                <a:rPr lang="zh-CN" altLang="en-US" b="1" u="sng" dirty="0" smtClean="0">
                  <a:solidFill>
                    <a:srgbClr val="0070C0"/>
                  </a:solidFill>
                </a:rPr>
                <a:t>子操纵和具体应用</a:t>
              </a:r>
              <a:endParaRPr lang="zh-CN" altLang="en-US" b="1" u="sng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838200" y="3058789"/>
              <a:ext cx="327053" cy="851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32956" y="3943771"/>
              <a:ext cx="1410488" cy="70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u="sng" dirty="0">
                  <a:solidFill>
                    <a:srgbClr val="FFC000"/>
                  </a:solidFill>
                </a:rPr>
                <a:t>有限</a:t>
              </a:r>
              <a:r>
                <a:rPr lang="zh-CN" altLang="en-US" b="1" u="sng" dirty="0" smtClean="0">
                  <a:solidFill>
                    <a:srgbClr val="FFC000"/>
                  </a:solidFill>
                </a:rPr>
                <a:t>元求解</a:t>
              </a:r>
              <a:endParaRPr lang="zh-CN" altLang="en-US" b="1" u="sng" dirty="0">
                <a:solidFill>
                  <a:srgbClr val="FFC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75008" y="1356814"/>
            <a:ext cx="635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通过对超声发射单元的排列组合可以生成任意形状声场</a:t>
            </a:r>
            <a:r>
              <a:rPr lang="zh-CN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009" y="4659085"/>
            <a:ext cx="2198915" cy="21989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777440"/>
            <a:ext cx="4804722" cy="274353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4810" y="4655130"/>
            <a:ext cx="2244123" cy="2342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-1807" t="13451" r="14846" b="10292"/>
          <a:stretch/>
        </p:blipFill>
        <p:spPr>
          <a:xfrm>
            <a:off x="359138" y="4595414"/>
            <a:ext cx="2436076" cy="139595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953108" y="5344630"/>
            <a:ext cx="2369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工作频率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25-40kHz  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驱动电压：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8-20Vpp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48883" y="5344629"/>
            <a:ext cx="2751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工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作声压： 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110dB  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频率带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宽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</a:rPr>
              <a:t>-6dB/2kHz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628"/>
            <a:ext cx="10515600" cy="829361"/>
          </a:xfrm>
        </p:spPr>
        <p:txBody>
          <a:bodyPr/>
          <a:lstStyle/>
          <a:p>
            <a:r>
              <a:rPr lang="en-US" altLang="zh-CN" dirty="0"/>
              <a:t>Apparatus &amp; Experiment </a:t>
            </a:r>
            <a:r>
              <a:rPr lang="zh-CN" altLang="en-US" dirty="0"/>
              <a:t>仪器与实验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ACA2-57C1-44A6-8ABE-EA881DB149A3}" type="datetime1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No.16 Acoustic Levitation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2329" y="1181526"/>
            <a:ext cx="629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A. 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单轴声悬浮探究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实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验设备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4910" y="1649463"/>
            <a:ext cx="409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TinyLev</a:t>
            </a:r>
            <a:r>
              <a:rPr lang="zh-CN" altLang="en-US" dirty="0"/>
              <a:t>单</a:t>
            </a:r>
            <a:r>
              <a:rPr lang="zh-CN" altLang="en-US" dirty="0" smtClean="0"/>
              <a:t>轴声悬浮设备</a:t>
            </a:r>
            <a:r>
              <a:rPr lang="en-US" altLang="zh-CN" dirty="0" smtClean="0"/>
              <a:t>[5]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8448" y="38176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/>
                </a:solidFill>
              </a:rPr>
              <a:t>Arduino </a:t>
            </a:r>
            <a:r>
              <a:rPr lang="en-US" altLang="zh-CN" b="1" dirty="0">
                <a:solidFill>
                  <a:schemeClr val="accent1"/>
                </a:solidFill>
              </a:rPr>
              <a:t>Nano </a:t>
            </a:r>
            <a:r>
              <a:rPr lang="zh-CN" altLang="en-US" b="1" dirty="0">
                <a:solidFill>
                  <a:schemeClr val="accent1"/>
                </a:solidFill>
              </a:rPr>
              <a:t>单片</a:t>
            </a:r>
            <a:r>
              <a:rPr lang="zh-CN" altLang="en-US" b="1" dirty="0" smtClean="0">
                <a:solidFill>
                  <a:schemeClr val="accent1"/>
                </a:solidFill>
              </a:rPr>
              <a:t>机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</a:rPr>
              <a:t>高频</a:t>
            </a:r>
            <a:r>
              <a:rPr lang="zh-CN" altLang="en-US" dirty="0" smtClean="0">
                <a:solidFill>
                  <a:schemeClr val="accent1"/>
                </a:solidFill>
              </a:rPr>
              <a:t>信号产生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t="15642" r="4812" b="7244"/>
          <a:stretch/>
        </p:blipFill>
        <p:spPr>
          <a:xfrm>
            <a:off x="955895" y="1714716"/>
            <a:ext cx="4472553" cy="294781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0855" y="4825640"/>
            <a:ext cx="358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KS-P1040H07CT</a:t>
            </a:r>
            <a:r>
              <a:rPr lang="zh-CN" altLang="en-US" b="1" dirty="0">
                <a:solidFill>
                  <a:schemeClr val="accent1"/>
                </a:solidFill>
              </a:rPr>
              <a:t>超声发射阵</a:t>
            </a:r>
            <a:r>
              <a:rPr lang="zh-CN" altLang="en-US" b="1" dirty="0" smtClean="0">
                <a:solidFill>
                  <a:schemeClr val="accent1"/>
                </a:solidFill>
              </a:rPr>
              <a:t>列</a:t>
            </a:r>
            <a:endParaRPr lang="en-US" altLang="zh-CN" b="1" dirty="0" smtClean="0">
              <a:solidFill>
                <a:schemeClr val="accent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8200" y="4775078"/>
            <a:ext cx="2127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L297N</a:t>
            </a:r>
            <a:r>
              <a:rPr lang="zh-CN" altLang="en-US" b="1" dirty="0">
                <a:solidFill>
                  <a:schemeClr val="accent1"/>
                </a:solidFill>
              </a:rPr>
              <a:t> 功放模</a:t>
            </a:r>
            <a:r>
              <a:rPr lang="zh-CN" altLang="en-US" b="1" dirty="0" smtClean="0">
                <a:solidFill>
                  <a:schemeClr val="accent1"/>
                </a:solidFill>
              </a:rPr>
              <a:t>块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28448" y="2179861"/>
            <a:ext cx="2527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</a:rPr>
              <a:t>IT6823</a:t>
            </a:r>
            <a:r>
              <a:rPr lang="zh-CN" altLang="en-US" b="1" dirty="0">
                <a:solidFill>
                  <a:schemeClr val="accent1"/>
                </a:solidFill>
              </a:rPr>
              <a:t>直流电</a:t>
            </a:r>
            <a:r>
              <a:rPr lang="zh-CN" altLang="en-US" b="1" dirty="0" smtClean="0">
                <a:solidFill>
                  <a:schemeClr val="accent1"/>
                </a:solidFill>
              </a:rPr>
              <a:t>源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/>
                </a:solidFill>
              </a:rPr>
              <a:t>0-75V, 6.5A</a:t>
            </a:r>
            <a:r>
              <a:rPr lang="zh-CN" altLang="en-US" dirty="0" smtClean="0">
                <a:solidFill>
                  <a:schemeClr val="accent1"/>
                </a:solidFill>
              </a:rPr>
              <a:t>可调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422210" y="2364527"/>
            <a:ext cx="2154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81400" y="3947311"/>
            <a:ext cx="1976222" cy="4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2" idx="0"/>
          </p:cNvCxnSpPr>
          <p:nvPr/>
        </p:nvCxnSpPr>
        <p:spPr>
          <a:xfrm flipH="1">
            <a:off x="1901953" y="4083113"/>
            <a:ext cx="107916" cy="69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6469" y="3947311"/>
            <a:ext cx="973681" cy="87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2258995439"/>
              </p:ext>
            </p:extLst>
          </p:nvPr>
        </p:nvGraphicFramePr>
        <p:xfrm>
          <a:off x="823136" y="4973712"/>
          <a:ext cx="6043957" cy="148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6096000" y="2856601"/>
            <a:ext cx="21093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低成本</a:t>
            </a:r>
            <a:endParaRPr lang="en-US" altLang="zh-CN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低功耗</a:t>
            </a:r>
            <a:endParaRPr lang="en-US" altLang="zh-CN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</a:rPr>
              <a:t>高</a:t>
            </a: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可靠</a:t>
            </a:r>
            <a:endParaRPr lang="en-US" altLang="zh-CN" sz="16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8555353" y="1513935"/>
            <a:ext cx="3260098" cy="2552834"/>
            <a:chOff x="8483296" y="1951532"/>
            <a:chExt cx="3385634" cy="265113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8"/>
            <a:srcRect l="15890" t="17061" r="17263" b="8929"/>
            <a:stretch/>
          </p:blipFill>
          <p:spPr>
            <a:xfrm>
              <a:off x="8483296" y="2271161"/>
              <a:ext cx="3086060" cy="197792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9224397" y="1951532"/>
              <a:ext cx="1353207" cy="31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H=116[mm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rot="5400000">
              <a:off x="11123797" y="3312710"/>
              <a:ext cx="1170638" cy="3196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D=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6[mm]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67093" y="4283039"/>
              <a:ext cx="1518465" cy="319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R=67.5[mm]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150658" y="5018700"/>
            <a:ext cx="369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曲</a:t>
            </a:r>
            <a:r>
              <a:rPr lang="zh-CN" altLang="en-US" dirty="0" smtClean="0"/>
              <a:t>面聚焦声波，中心处形成势阱。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侧</a:t>
            </a:r>
            <a:r>
              <a:rPr lang="zh-CN" altLang="en-US" dirty="0" smtClean="0"/>
              <a:t>向梯度力，更稳定。</a:t>
            </a:r>
            <a:endParaRPr lang="en-US" altLang="zh-CN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8343518" y="4118703"/>
            <a:ext cx="1586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H: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上下面间距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D: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发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射面宽度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R: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发射面曲率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PT2018_Template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PT_Traditional">
      <a:majorFont>
        <a:latin typeface="Arial"/>
        <a:ea typeface="楷体"/>
        <a:cs typeface=""/>
      </a:majorFont>
      <a:minorFont>
        <a:latin typeface="Times New Roman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2B5E586-234D-408A-95B9-0B7E815F20F7}" vid="{FB47A832-822B-4455-BF11-72BF612E70C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12575</TotalTime>
  <Words>1348</Words>
  <Application>Microsoft Office PowerPoint</Application>
  <PresentationFormat>宽屏</PresentationFormat>
  <Paragraphs>273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仿宋</vt:lpstr>
      <vt:lpstr>宋体</vt:lpstr>
      <vt:lpstr>楷体</vt:lpstr>
      <vt:lpstr>等线</vt:lpstr>
      <vt:lpstr>Arial</vt:lpstr>
      <vt:lpstr>Cambria Math</vt:lpstr>
      <vt:lpstr>Times New Roman</vt:lpstr>
      <vt:lpstr>CUPT2018_Template​​</vt:lpstr>
      <vt:lpstr>Acoustic Levitation </vt:lpstr>
      <vt:lpstr>Phenomenon &amp; Description 现象与描述</vt:lpstr>
      <vt:lpstr>Review &amp; Background 背景与回顾</vt:lpstr>
      <vt:lpstr>Theory &amp; Explanation 原理与解释</vt:lpstr>
      <vt:lpstr>Theory &amp; Explanation 原理与解释</vt:lpstr>
      <vt:lpstr>Theory &amp; Explanation 原理与解释</vt:lpstr>
      <vt:lpstr>Theory &amp; Explanation 原理与解释</vt:lpstr>
      <vt:lpstr>Apparatus &amp; Experiment 仪器与实验</vt:lpstr>
      <vt:lpstr>Apparatus &amp; Experiment 仪器与实验</vt:lpstr>
      <vt:lpstr>Apparatus &amp; Experiment 仪器与实验</vt:lpstr>
      <vt:lpstr>Apparatus &amp; Experiment 仪器与实验</vt:lpstr>
      <vt:lpstr>Apparatus &amp; Experiment 仪器与实验</vt:lpstr>
      <vt:lpstr>Apparatus &amp; Experiment 仪器与实验</vt:lpstr>
      <vt:lpstr>Apparatus &amp; Experiment 仪器与实验</vt:lpstr>
      <vt:lpstr>Further Discussion 拓展讨论</vt:lpstr>
      <vt:lpstr>Review &amp; Conclusion 回顾和总结</vt:lpstr>
      <vt:lpstr>Reference参考文献</vt:lpstr>
      <vt:lpstr>PowerPoint 演示文稿</vt:lpstr>
      <vt:lpstr>Review &amp; Summary 回顾总结</vt:lpstr>
      <vt:lpstr>Theory &amp; Explanation 理论与解释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modeling for refractive indices of semiconductors  基于神经网络建模的半导体折射率预测</dc:title>
  <dc:creator>张渝宁</dc:creator>
  <cp:lastModifiedBy>Neuromancer</cp:lastModifiedBy>
  <cp:revision>303</cp:revision>
  <dcterms:created xsi:type="dcterms:W3CDTF">2017-02-22T11:52:45Z</dcterms:created>
  <dcterms:modified xsi:type="dcterms:W3CDTF">2018-09-07T06:06:23Z</dcterms:modified>
</cp:coreProperties>
</file>